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0" r:id="rId2"/>
    <p:sldMasterId id="2147483673" r:id="rId3"/>
    <p:sldMasterId id="2147483685" r:id="rId4"/>
    <p:sldMasterId id="2147483697" r:id="rId5"/>
  </p:sldMasterIdLst>
  <p:notesMasterIdLst>
    <p:notesMasterId r:id="rId21"/>
  </p:notesMasterIdLst>
  <p:handoutMasterIdLst>
    <p:handoutMasterId r:id="rId22"/>
  </p:handoutMasterIdLst>
  <p:sldIdLst>
    <p:sldId id="260" r:id="rId6"/>
    <p:sldId id="439" r:id="rId7"/>
    <p:sldId id="488" r:id="rId8"/>
    <p:sldId id="489" r:id="rId9"/>
    <p:sldId id="490" r:id="rId10"/>
    <p:sldId id="491" r:id="rId11"/>
    <p:sldId id="492" r:id="rId12"/>
    <p:sldId id="493" r:id="rId13"/>
    <p:sldId id="494" r:id="rId14"/>
    <p:sldId id="495" r:id="rId15"/>
    <p:sldId id="496" r:id="rId16"/>
    <p:sldId id="497" r:id="rId17"/>
    <p:sldId id="498" r:id="rId18"/>
    <p:sldId id="499" r:id="rId19"/>
    <p:sldId id="256" r:id="rId20"/>
  </p:sldIdLst>
  <p:sldSz cx="9144000" cy="6858000" type="screen4x3"/>
  <p:notesSz cx="6797675" cy="9926638"/>
  <p:defaultTextStyle>
    <a:defPPr>
      <a:defRPr lang="ru-RU"/>
    </a:defPPr>
    <a:lvl1pPr marL="0" lvl="0"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1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00"/>
    <a:srgbClr val="B2B2B2"/>
    <a:srgbClr val="808080"/>
    <a:srgbClr val="FFCC00"/>
    <a:srgbClr val="CC9900"/>
    <a:srgbClr val="FFFF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6"/>
    <p:restoredTop sz="80000" autoAdjust="0"/>
  </p:normalViewPr>
  <p:slideViewPr>
    <p:cSldViewPr showGuides="1">
      <p:cViewPr varScale="1">
        <p:scale>
          <a:sx n="58" d="100"/>
          <a:sy n="58" d="100"/>
        </p:scale>
        <p:origin x="1878" y="66"/>
      </p:cViewPr>
      <p:guideLst>
        <p:guide orient="horz" pos="221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lnSpc>
                <a:spcPct val="100000"/>
              </a:lnSpc>
              <a:spcBef>
                <a:spcPct val="0"/>
              </a:spcBef>
              <a:defRPr sz="1200">
                <a:latin typeface="Times New Roman" panose="02020603050405020304" pitchFamily="18"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spcBef>
                <a:spcPct val="0"/>
              </a:spcBef>
              <a:defRPr sz="1200">
                <a:latin typeface="Times New Roman" panose="02020603050405020304" pitchFamily="18"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6"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lnSpc>
                <a:spcPct val="100000"/>
              </a:lnSpc>
              <a:spcBef>
                <a:spcPct val="0"/>
              </a:spcBef>
              <a:defRPr sz="1200">
                <a:latin typeface="Times New Roman" panose="02020603050405020304" pitchFamily="18"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7"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lnSpc>
                <a:spcPct val="100000"/>
              </a:lnSpc>
              <a:spcBef>
                <a:spcPct val="0"/>
              </a:spcBef>
            </a:pPr>
            <a:fld id="{9A0DB2DC-4C9A-4742-B13C-FB6460FD3503}" type="slidenum">
              <a:rPr lang="ru-RU" altLang="ru-RU" sz="1200" dirty="0">
                <a:latin typeface="Times New Roman" panose="02020603050405020304" pitchFamily="18" charset="0"/>
              </a:rPr>
              <a:t>‹#›</a:t>
            </a:fld>
            <a:endParaRPr lang="ru-RU" altLang="ru-RU" sz="12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lnSpc>
                <a:spcPct val="100000"/>
              </a:lnSpc>
              <a:spcBef>
                <a:spcPct val="0"/>
              </a:spcBef>
              <a:defRPr sz="1200">
                <a:latin typeface="Times New Roman" panose="02020603050405020304" pitchFamily="18"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spcBef>
                <a:spcPct val="0"/>
              </a:spcBef>
              <a:defRPr sz="1200">
                <a:latin typeface="Times New Roman" panose="02020603050405020304" pitchFamily="18"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292" name="Rectangle 4"/>
          <p:cNvSpPr>
            <a:spLocks noGrp="1" noRot="1" noChangeAspect="1" noTextEdit="1"/>
          </p:cNvSpPr>
          <p:nvPr>
            <p:ph type="sldImg" idx="2"/>
          </p:nvPr>
        </p:nvSpPr>
        <p:spPr>
          <a:xfrm>
            <a:off x="915988" y="744538"/>
            <a:ext cx="4965700" cy="3722687"/>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lnSpc>
                <a:spcPct val="100000"/>
              </a:lnSpc>
              <a:spcBef>
                <a:spcPct val="0"/>
              </a:spcBef>
              <a:defRPr sz="1200">
                <a:latin typeface="Times New Roman" panose="02020603050405020304" pitchFamily="18"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lnSpc>
                <a:spcPct val="100000"/>
              </a:lnSpc>
              <a:spcBef>
                <a:spcPct val="0"/>
              </a:spcBef>
            </a:pPr>
            <a:fld id="{9A0DB2DC-4C9A-4742-B13C-FB6460FD3503}" type="slidenum">
              <a:rPr lang="ru-RU" altLang="ru-RU" sz="1200" dirty="0">
                <a:latin typeface="Times New Roman" panose="02020603050405020304" pitchFamily="18" charset="0"/>
              </a:rPr>
              <a:t>‹#›</a:t>
            </a:fld>
            <a:endParaRPr lang="ru-RU" altLang="ru-RU" sz="12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ts.1c.ru/db/garant/content/71735192/1/100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ts.1c.ru/db/garant/content/71847650/1/100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en-US" altLang="ru-RU" dirty="0">
                <a:sym typeface="+mn-ea"/>
              </a:rPr>
              <a:t>https://its.1c.ru/db/sovbuh#content:5766:hdoc</a:t>
            </a:r>
            <a:endParaRPr lang="ru-RU" altLang="ru-RU" dirty="0">
              <a:sym typeface="+mn-ea"/>
            </a:endParaRPr>
          </a:p>
          <a:p>
            <a:r>
              <a:rPr lang="en-US" altLang="en-US" dirty="0"/>
              <a:t>https://its.1c.ru/db/sovbuh#content:5783:hdoc</a:t>
            </a:r>
            <a:endParaRPr lang="ru-RU" altLang="en-US" dirty="0"/>
          </a:p>
          <a:p>
            <a:r>
              <a:rPr lang="en-US" altLang="en-US" dirty="0"/>
              <a:t>https://its.1c.ru/db/sovbuh#content:5740:hdoc</a:t>
            </a:r>
            <a:endParaRPr lang="ru-RU" altLang="en-US" dirty="0"/>
          </a:p>
          <a:p>
            <a:r>
              <a:rPr lang="en-US" altLang="en-US" dirty="0"/>
              <a:t>https://its.1c.ru/db/sovbuh#content:5606:hdoc</a:t>
            </a:r>
            <a:endParaRPr lang="ru-R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Обороты по исправлению ошибок прошлых лет в корреспонденции со специальными счетами указанные на предыдущем слайде отражаются в составе Сведений об изменении остатков валюты баланса (форм 173 и 773) в графе 6 (по причине 03 - Исправление ошибок прошлых лет). И при этом в остальных отчетах исключаются из оборотов отчетного года, а включаются в остатки на начало отчетного года. </a:t>
            </a:r>
          </a:p>
        </p:txBody>
      </p:sp>
    </p:spTree>
    <p:extLst>
      <p:ext uri="{BB962C8B-B14F-4D97-AF65-F5344CB8AC3E}">
        <p14:creationId xmlns:p14="http://schemas.microsoft.com/office/powerpoint/2010/main" val="361343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Однако в Инструкциях 162н по применению Плана счетов бюджетного учета, 174н для бюджетных учреждений и 183н для автономных учреждений </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не приведены бухгалтерские записи по специальным счетам исправления ошибок прошлых лет. Разъяснения по применению Стандарта «Учетная политика, оценочные значения и ошибки » доведены письмом Минфина России от 31.08.2018 № 02-06-07/62480 «О направлении Методических указаний по применению положений СГС „Учетная политика, оценочные значения и ошибки"» согласно нему составлена таблица по применению специальных счетов, которую вы видите на слайде.</a:t>
            </a:r>
            <a:endParaRPr lang="ru-RU" altLang="en-US" dirty="0"/>
          </a:p>
        </p:txBody>
      </p:sp>
    </p:spTree>
    <p:extLst>
      <p:ext uri="{BB962C8B-B14F-4D97-AF65-F5344CB8AC3E}">
        <p14:creationId xmlns:p14="http://schemas.microsoft.com/office/powerpoint/2010/main" val="384048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В документах программы «1С:Бухгалтерия государственного учреждения 8» реализован общий механизм исправления ошибок, который предполагает, что пользователь исправляет ошибку прошлых лет, как ошибку текущего года, - в обычном порядке. Далее производится конвертация «обычных» проводок в проводки по исправлению ошибок прошлых лет. При формировании проводок по исправлению ошибок прошлых лет «обычные» счета заменяются на соответствующие специальные счета исправления ошибок прошлых лет.</a:t>
            </a:r>
            <a:endParaRPr lang="ru-RU" altLang="en-US" dirty="0"/>
          </a:p>
        </p:txBody>
      </p:sp>
    </p:spTree>
    <p:extLst>
      <p:ext uri="{BB962C8B-B14F-4D97-AF65-F5344CB8AC3E}">
        <p14:creationId xmlns:p14="http://schemas.microsoft.com/office/powerpoint/2010/main" val="63345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Предполагается следующий порядок исправления ошибок прошлых лет: </a:t>
            </a:r>
          </a:p>
          <a:p>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исправить ошибку прошлых лет, как ошибку текущего года; </a:t>
            </a:r>
          </a:p>
          <a:p>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далее нажать кнопку Исправление ошибок прошлых лет в верхней командной панели документа</a:t>
            </a:r>
          </a:p>
          <a:p>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в открывшейся форме </a:t>
            </a:r>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Исправление ошибок прошлых лет</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 выбрать способ исправления ошибок: </a:t>
            </a:r>
          </a:p>
          <a:p>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Не ошибка - </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при этом способе исправления ошибок при проведении документа формируются «обычные» проводки текущего периода (без специальных счетов исправления ошибок); </a:t>
            </a:r>
          </a:p>
          <a:p>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Ошибка прошлого года и Ошибка ранее прошлого года - </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при этих способах при проведении документа формируются проводки с применением специальных счетов исправления ошибок прошлых лет; </a:t>
            </a:r>
          </a:p>
          <a:p>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Ошибка: задать проводки вручную</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 - применяется, если бухгалтерские записи, сформированные при вариантах </a:t>
            </a:r>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Ошибка прошлого года </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и </a:t>
            </a:r>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Ошибка ранее прошлого года</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 не подходят. По кнопке </a:t>
            </a:r>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ОК</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 открывается форма редактирования регистра бухгалтерии, где следует ввести бухгалтерские записи, которые документ должен сформировать при проведении</a:t>
            </a:r>
            <a:r>
              <a:rPr lang="en-US" sz="1200" b="0" i="0" u="none" strike="noStrike" kern="1200" dirty="0">
                <a:solidFill>
                  <a:schemeClr val="tx1"/>
                </a:solidFill>
                <a:effectLst/>
                <a:latin typeface="Times New Roman" panose="02020603050405020304" pitchFamily="18" charset="0"/>
                <a:ea typeface="+mn-ea"/>
                <a:cs typeface="Arial" panose="020B0604020202020204" pitchFamily="34" charset="0"/>
              </a:rPr>
              <a:t> </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документа. Давайте сейчас откроем программу 1С Бухгалтерия государственного учреждения и отразим исправление ошибок прошлых лет на конкретном примере, будем использовать и 1 и 2 редакцию БГУ.</a:t>
            </a:r>
          </a:p>
          <a:p>
            <a:endParaRPr lang="ru-RU" altLang="en-US" dirty="0"/>
          </a:p>
        </p:txBody>
      </p:sp>
    </p:spTree>
    <p:extLst>
      <p:ext uri="{BB962C8B-B14F-4D97-AF65-F5344CB8AC3E}">
        <p14:creationId xmlns:p14="http://schemas.microsoft.com/office/powerpoint/2010/main" val="9300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Ну и в конце хотелось бы отметить про в</a:t>
            </a:r>
            <a:r>
              <a:rPr lang="ru-RU" sz="1200" dirty="0"/>
              <a:t>ажные изменения в порядке составления формы 125 которые были внесены приказом Минфина от 28.02.2019 №31н, теперь </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она формируется по счетам, введенным в действие с 2019 года, с учетом актуальных кодов КОСГУ</a:t>
            </a:r>
            <a:r>
              <a:rPr lang="ru-RU" sz="1200" dirty="0"/>
              <a:t> об этом можно создать конечно отдельную тему, поэтому бухгалтерам стоит ознакомится с этим приказом. И еще одно изменение по форме 125 название графы ИНН заменено на «Номер (код) организации».</a:t>
            </a:r>
            <a:endParaRPr lang="ru-RU" altLang="en-US" dirty="0"/>
          </a:p>
        </p:txBody>
      </p:sp>
    </p:spTree>
    <p:extLst>
      <p:ext uri="{BB962C8B-B14F-4D97-AF65-F5344CB8AC3E}">
        <p14:creationId xmlns:p14="http://schemas.microsoft.com/office/powerpoint/2010/main" val="193360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ru-RU" dirty="0">
                <a:sym typeface="+mn-ea"/>
              </a:rPr>
              <a:t>И подводя итоги опять же отмечу и как вы все уже поняли что заполнение регламентированных отчетных годовых форм нужно производить </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по актуальным счетам и кодам КОСГУ, в связи с изменениями, по большей части, связанные с введением с 2019 года дополнительной детализации по кодам экономической классификации. </a:t>
            </a:r>
            <a:r>
              <a:rPr lang="ru-RU" altLang="ru-RU" dirty="0">
                <a:sym typeface="+mn-ea"/>
              </a:rPr>
              <a:t>Благодарю за внимание. Спасибо!</a:t>
            </a:r>
            <a:endParaRPr lang="ru-RU" altLang="ru-RU" dirty="0"/>
          </a:p>
          <a:p>
            <a:endParaRPr lang="ru-RU"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Письмо Минфина от 28 июня 2019, номер вы можете увидеть на слайде, разъясняет что формирование регламентированной отчётности за 2019 год осуществляется по действующей бюджетной классификации с учетом: 1. Приказ Минфина 132н в редакции 36н и 76н; 2. Приказ Минфина 209н в редакции 246н и 69н. В связи с этим хотелось бы на немного остановиться на порядке применения КОСГУ.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В предыдущей теме по формированию регламентированной отчетности за 3 квартал 2019 мы достаточно подробно рассмотрели доходные подстатьи и расходные подстатьи статьи 200. Поэтому сейчас хотелось бы остановиться на поступлении нефинансовых активов – все мы уже теперь знаем что 340 статья с начала этого года классифицируется на подстатьи с 341 по 347 и 349 в соответствии их целевому (функциональному) назначению. И что касаемо приказа 69н, который вносит свои корректировки в порядок 209н, перечень операций, отражаемы по подстатьям 349 и 349 был дополнен следующими расходными операциями – 346 – это расходы на покупку канцтоваров, а 349 – это расходы на покупку подарков, сувениров и материалы в целях награждения.</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u="sng" dirty="0">
                <a:solidFill>
                  <a:srgbClr val="FF0000"/>
                </a:solidFill>
                <a:hlinkClick r:id="rId3">
                  <a:extLst>
                    <a:ext uri="{A12FA001-AC4F-418D-AE19-62706E023703}">
                      <ahyp:hlinkClr xmlns:ahyp="http://schemas.microsoft.com/office/drawing/2018/hyperlinkcolor" val="tx"/>
                    </a:ext>
                  </a:extLst>
                </a:hlinkClick>
              </a:rPr>
              <a:t>Порядком № 209н</a:t>
            </a:r>
            <a:r>
              <a:rPr lang="ru-RU" sz="1200" dirty="0">
                <a:solidFill>
                  <a:srgbClr val="FF0000"/>
                </a:solidFill>
              </a:rPr>
              <a:t> </a:t>
            </a:r>
            <a:r>
              <a:rPr lang="ru-RU" sz="1200" dirty="0"/>
              <a:t>установлена детализация статей </a:t>
            </a:r>
            <a:r>
              <a:rPr lang="ru-RU" sz="1200" b="1" dirty="0"/>
              <a:t>540/640, 550/650, 560/660 и 730/830</a:t>
            </a:r>
            <a:r>
              <a:rPr lang="ru-RU" sz="1200" dirty="0"/>
              <a:t> КОСГУ подстатьями по типам контрагентов - дебиторов/кредиторов. Например, статьи 560/660 КОСГУ детализированы следующими подстатьями: 561/661 коды расчеты с участниками бюджетного процесса (это все ГРБС-ники, а также просто распорядители и получатели бюджетных средств); 562/662 – это расчеты с бюджетными/автономными учреждениями (думаю название говорит само за себя); 563/663 – расчеты с финансовыми/нефинансовыми организациям государственного сектора; 564/664 – расчеты с иными нефинансовыми организациями (это все организации, занимающиеся производством товаров и оказанием услуг, т.е. ООО, ПАО и другие); 565/665 – расчеты с иными финансовыми организациями (это банки, страховые компании, микрофинансовые организации); 566/666 – расчеты с некоммерческими организациями/ физлицами производителями товаров услуг (это профсоюзные организации, ИП); 567/667 – расчеты с физическим лицом; 568/668 – расчеты с наднациональными организациями (например ООН); 569/669 – расчеты с нерезидентом (это физлица с </a:t>
            </a:r>
            <a:r>
              <a:rPr lang="ru-RU" sz="1200" dirty="0" err="1"/>
              <a:t>пмж</a:t>
            </a:r>
            <a:r>
              <a:rPr lang="ru-RU" sz="1200" dirty="0"/>
              <a:t>, а также с временной регистрацией, а также юрлица, созданные в соответствии с законами иностранных государств и имеющие местонахождения за пределами РФ).</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Аналогичные подстатьи по типам контрагентов предусмотрены для статей 540/640, 550/650, 730/830 КОСГУ</a:t>
            </a:r>
            <a:endParaRPr lang="en-US" altLang="en-US" sz="12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26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У многих возникал вопрос при переходе на детализацию по КОСГУ – следует ли переносить остатки на начало года по расчетам на детальные КЭК, отвечу что согласно п.2 инструкции 162н и п.5 инструкции 174н - </a:t>
            </a:r>
            <a:r>
              <a:rPr lang="ru-RU" altLang="en-US" sz="1200" dirty="0">
                <a:solidFill>
                  <a:schemeClr val="tx1"/>
                </a:solidFill>
                <a:effectLst>
                  <a:outerShdw blurRad="38100" dist="19050" dir="2700000" algn="tl" rotWithShape="0">
                    <a:schemeClr val="dk1">
                      <a:alpha val="40000"/>
                    </a:schemeClr>
                  </a:outerShdw>
                </a:effectLst>
              </a:rPr>
              <a:t>При завершении текущего финансового года обороты по счетам, отражающим увеличение и уменьшение активов и обязательств, в регистры бухгалтерского учета очередного финансового года не переходят. </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Это означает, что в разрезе КОСГУ на начало года остатков по счетам 204 00, 205 00, 206 00, 207 00, 208 00, 209 00, 210 05, 210 06, 210 10, 215 00, 301 00, 302 00, 303 00, 304 00 быть не должно. По счетам увеличений есть оборот только по дебету (0 205 31 560). По счетам уменьшений есть только оборот по кредиту (0 205 31 660).</a:t>
            </a:r>
            <a:endParaRPr lang="ru-RU"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Хотелось бы поговорить о нормативном регулировании исправления ошибок прошлых лет и о методике исправления таких ошибок, так как с 01 января 2019 года </a:t>
            </a:r>
            <a:r>
              <a:rPr lang="ru-RU" i="1" dirty="0"/>
              <a:t>вступил в действие </a:t>
            </a:r>
            <a:r>
              <a:rPr lang="ru-RU" i="1" u="sng" dirty="0">
                <a:solidFill>
                  <a:srgbClr val="FF0000"/>
                </a:solidFill>
                <a:hlinkClick r:id="rId3">
                  <a:extLst>
                    <a:ext uri="{A12FA001-AC4F-418D-AE19-62706E023703}">
                      <ahyp:hlinkClr xmlns:ahyp="http://schemas.microsoft.com/office/drawing/2018/hyperlinkcolor" val="tx"/>
                    </a:ext>
                  </a:extLst>
                </a:hlinkClick>
              </a:rPr>
              <a:t>Федеральный стандарт</a:t>
            </a:r>
            <a:r>
              <a:rPr lang="ru-RU" i="1" dirty="0">
                <a:solidFill>
                  <a:srgbClr val="FF0000"/>
                </a:solidFill>
              </a:rPr>
              <a:t> </a:t>
            </a:r>
            <a:r>
              <a:rPr lang="ru-RU" i="1" dirty="0"/>
              <a:t>бухгалтерского учета для организаций государственного сектора «Учетная политика, оценочные значения и ошибки». </a:t>
            </a:r>
            <a:r>
              <a:rPr lang="ru-RU" sz="1200" b="0" i="1" u="none" strike="noStrike" kern="1200" dirty="0">
                <a:solidFill>
                  <a:schemeClr val="tx1"/>
                </a:solidFill>
                <a:effectLst/>
                <a:latin typeface="Times New Roman" panose="02020603050405020304" pitchFamily="18" charset="0"/>
                <a:ea typeface="+mn-ea"/>
                <a:cs typeface="Arial" panose="020B0604020202020204" pitchFamily="34" charset="0"/>
              </a:rPr>
              <a:t>Стандарт ввел новый порядок отражения исправления ошибок прошлых лет в учете и отчетности.</a:t>
            </a:r>
            <a:endParaRPr lang="ru-RU" altLang="en-US" dirty="0"/>
          </a:p>
        </p:txBody>
      </p:sp>
    </p:spTree>
    <p:extLst>
      <p:ext uri="{BB962C8B-B14F-4D97-AF65-F5344CB8AC3E}">
        <p14:creationId xmlns:p14="http://schemas.microsoft.com/office/powerpoint/2010/main" val="278538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В соответствии с пунктом 2 Инструкции по применению Единого плана счетов бухгалтерского учета от 01.12.2010 № 157н </a:t>
            </a:r>
            <a:r>
              <a:rPr lang="ru-RU" sz="1200" dirty="0"/>
              <a:t>в бухгалтерском учете подлежит отражению информация, не содержащая существенных ошибок и искажений, позволяющая ее пользователям положиться на нее, как на правдивую; наличие ошибок (искажений) по показателям бухгалтерской отчетности субъекта учета, не влияющих на экономическое решение учредителей учреждения, принимаемо на основании данных такой отчетности , и не формирующих показатели, необходимые для оценки исполнения субъектом учета условий получения субсидий бюджетными учреждениями, условий получения бюджетных кредитов иных бюджетных ограничений, не влияет на достоверность бухгалтерской (финансовой) отчетности.</a:t>
            </a:r>
            <a:endParaRPr lang="ru-RU" altLang="en-US" dirty="0"/>
          </a:p>
        </p:txBody>
      </p:sp>
    </p:spTree>
    <p:extLst>
      <p:ext uri="{BB962C8B-B14F-4D97-AF65-F5344CB8AC3E}">
        <p14:creationId xmlns:p14="http://schemas.microsoft.com/office/powerpoint/2010/main" val="187895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Приказом от 30.12.2017 № 274н Минфин России утвердил федеральный стандарт бухгалтерского учета для организаций государственного сектора «Учетная политика, оценочные значения и ошибки» с</a:t>
            </a:r>
            <a:r>
              <a:rPr lang="ru-RU" sz="1200" b="0" i="0" u="none" strike="noStrike" kern="1200" dirty="0">
                <a:solidFill>
                  <a:schemeClr val="tx1"/>
                </a:solidFill>
                <a:effectLst/>
                <a:latin typeface="Times New Roman" panose="02020603050405020304" pitchFamily="18" charset="0"/>
                <a:ea typeface="+mn-ea"/>
                <a:cs typeface="Arial" panose="020B0604020202020204" pitchFamily="34" charset="0"/>
              </a:rPr>
              <a:t>огласно нему ошибкой в бухгалтерской отчетности считаются пропуск (искажение), возникшие при ведении бухгалтерского учета и формировании бухгалтерской отчетности в результате неправильного использования информации о фактах хозяйственной жизни отчетного периода, которая была доступна на дату подписания отчетности и должна была быть получена и использована при ее подготовке. </a:t>
            </a:r>
            <a:r>
              <a:rPr lang="ru-RU" sz="1200" dirty="0"/>
              <a:t>Исправление выявленной ошибки производится в бухгалтерском учете дополнительной бухгалтерской записью либо бухгалтерской записью способом "Красное </a:t>
            </a:r>
            <a:r>
              <a:rPr lang="ru-RU" sz="1200" dirty="0" err="1"/>
              <a:t>сторно</a:t>
            </a:r>
            <a:r>
              <a:rPr lang="ru-RU" sz="1200" dirty="0"/>
              <a:t>" и дополнительной бухгалтерской записью.</a:t>
            </a:r>
            <a:endParaRPr lang="ru-RU" altLang="en-US" dirty="0"/>
          </a:p>
          <a:p>
            <a:endParaRPr lang="ru-RU" altLang="en-US" dirty="0"/>
          </a:p>
        </p:txBody>
      </p:sp>
    </p:spTree>
    <p:extLst>
      <p:ext uri="{BB962C8B-B14F-4D97-AF65-F5344CB8AC3E}">
        <p14:creationId xmlns:p14="http://schemas.microsoft.com/office/powerpoint/2010/main" val="3315233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917575" y="744538"/>
            <a:ext cx="4962525" cy="3722687"/>
          </a:xfrm>
        </p:spPr>
      </p:sp>
      <p:sp>
        <p:nvSpPr>
          <p:cNvPr id="3" name="Замещающий текст 2"/>
          <p:cNvSpPr>
            <a:spLocks noGrp="1"/>
          </p:cNvSpPr>
          <p:nvPr>
            <p:ph type="body" idx="3"/>
          </p:nvPr>
        </p:nvSpPr>
        <p:spPr/>
        <p:txBody>
          <a:bodyPr/>
          <a:lstStyle/>
          <a:p>
            <a:r>
              <a:rPr lang="ru-RU" altLang="en-US" dirty="0"/>
              <a:t>Приказом Минфина России от 31.03.2018 № 64н в Единый план счетов бухгалтерского учета введены специальные счета бухгалтерского учета для обособления операций, связанных с исправлением ошибок прошлых лет, выявленных в отчетном периоде: 401 18, 401 19, 401 28, 401 29, 304 84, 304 94, 304 86, 304 96. Согласно пункту 18 Инструкции № 157н, дополнительные бухгалтерские записи по исправлению ошибок, а также исправления способом «Красное </a:t>
            </a:r>
            <a:r>
              <a:rPr lang="ru-RU" altLang="en-US" dirty="0" err="1"/>
              <a:t>сторно</a:t>
            </a:r>
            <a:r>
              <a:rPr lang="ru-RU" altLang="en-US" dirty="0"/>
              <a:t>» оформляются первичным учетным документом, составленным субъектом учета - Справкой, в которой содержится информация по обоснованию внесения исправлений, наименование исправляемого регистра бухгалтерского учета (Журнала операций), его номер (при наличии), а также период, за который он составлен, и период, в котором были выявлены ошибки. </a:t>
            </a:r>
          </a:p>
        </p:txBody>
      </p:sp>
    </p:spTree>
    <p:extLst>
      <p:ext uri="{BB962C8B-B14F-4D97-AF65-F5344CB8AC3E}">
        <p14:creationId xmlns:p14="http://schemas.microsoft.com/office/powerpoint/2010/main" val="422628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54763" y="836613"/>
            <a:ext cx="1817687" cy="554513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00113" y="836613"/>
            <a:ext cx="5302250" cy="55451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268538" y="1052513"/>
            <a:ext cx="561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nSpc>
                <a:spcPct val="100000"/>
              </a:lnSpc>
            </a:pPr>
            <a:r>
              <a:rPr lang="ru-RU" altLang="ru-RU" b="1">
                <a:solidFill>
                  <a:srgbClr val="D9241C"/>
                </a:solidFill>
                <a:latin typeface="Arial" panose="020B0604020202020204" pitchFamily="34" charset="0"/>
              </a:rPr>
              <a:t>Единый семинар</a:t>
            </a:r>
          </a:p>
        </p:txBody>
      </p:sp>
      <p:sp>
        <p:nvSpPr>
          <p:cNvPr id="10" name="Text Box 4"/>
          <p:cNvSpPr txBox="1">
            <a:spLocks noChangeArrowheads="1"/>
          </p:cNvSpPr>
          <p:nvPr/>
        </p:nvSpPr>
        <p:spPr bwMode="auto">
          <a:xfrm>
            <a:off x="2268538" y="1339850"/>
            <a:ext cx="6337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nSpc>
                <a:spcPct val="100000"/>
              </a:lnSpc>
            </a:pPr>
            <a:r>
              <a:rPr lang="en-US" altLang="ru-RU" sz="1600">
                <a:solidFill>
                  <a:srgbClr val="800000"/>
                </a:solidFill>
                <a:latin typeface="Arial" panose="020B0604020202020204" pitchFamily="34" charset="0"/>
              </a:rPr>
              <a:t>1</a:t>
            </a:r>
            <a:r>
              <a:rPr lang="ru-RU" altLang="ru-RU" sz="1600">
                <a:solidFill>
                  <a:srgbClr val="800000"/>
                </a:solidFill>
                <a:latin typeface="Arial" panose="020B0604020202020204" pitchFamily="34" charset="0"/>
              </a:rPr>
              <a:t>1</a:t>
            </a:r>
            <a:r>
              <a:rPr lang="en-US" altLang="ru-RU" sz="1600">
                <a:solidFill>
                  <a:srgbClr val="800000"/>
                </a:solidFill>
                <a:latin typeface="Arial" panose="020B0604020202020204" pitchFamily="34" charset="0"/>
              </a:rPr>
              <a:t> </a:t>
            </a:r>
            <a:r>
              <a:rPr lang="ru-RU" altLang="ru-RU" sz="1600">
                <a:solidFill>
                  <a:srgbClr val="800000"/>
                </a:solidFill>
                <a:latin typeface="Arial" panose="020B0604020202020204" pitchFamily="34" charset="0"/>
              </a:rPr>
              <a:t>октября</a:t>
            </a:r>
            <a:r>
              <a:rPr lang="en-US" altLang="ru-RU" sz="1600">
                <a:solidFill>
                  <a:srgbClr val="800000"/>
                </a:solidFill>
                <a:latin typeface="Arial" panose="020B0604020202020204" pitchFamily="34" charset="0"/>
              </a:rPr>
              <a:t> 201</a:t>
            </a:r>
            <a:r>
              <a:rPr lang="ru-RU" altLang="ru-RU" sz="1600">
                <a:solidFill>
                  <a:srgbClr val="800000"/>
                </a:solidFill>
                <a:latin typeface="Arial" panose="020B0604020202020204" pitchFamily="34" charset="0"/>
              </a:rPr>
              <a:t>7</a:t>
            </a:r>
            <a:r>
              <a:rPr lang="en-US" altLang="ru-RU" sz="1600">
                <a:solidFill>
                  <a:srgbClr val="800000"/>
                </a:solidFill>
                <a:latin typeface="Arial" panose="020B0604020202020204" pitchFamily="34" charset="0"/>
              </a:rPr>
              <a:t> </a:t>
            </a:r>
            <a:r>
              <a:rPr lang="ru-RU" altLang="ru-RU" sz="1600">
                <a:solidFill>
                  <a:srgbClr val="800000"/>
                </a:solidFill>
                <a:latin typeface="Arial" panose="020B0604020202020204" pitchFamily="34" charset="0"/>
              </a:rPr>
              <a:t>года</a:t>
            </a:r>
          </a:p>
        </p:txBody>
      </p:sp>
      <p:pic>
        <p:nvPicPr>
          <p:cNvPr id="4100" name="Picture 5" descr="лого2"/>
          <p:cNvPicPr>
            <a:picLocks noChangeAspect="1"/>
          </p:cNvPicPr>
          <p:nvPr/>
        </p:nvPicPr>
        <p:blipFill>
          <a:blip r:embed="rId3"/>
          <a:stretch>
            <a:fillRect/>
          </a:stretch>
        </p:blipFill>
        <p:spPr>
          <a:xfrm>
            <a:off x="1225550" y="1196975"/>
            <a:ext cx="809625" cy="371475"/>
          </a:xfrm>
          <a:prstGeom prst="rect">
            <a:avLst/>
          </a:prstGeom>
          <a:noFill/>
          <a:ln w="9525">
            <a:noFill/>
          </a:ln>
        </p:spPr>
      </p:pic>
      <p:sp>
        <p:nvSpPr>
          <p:cNvPr id="1514498" name="Rectangle 2"/>
          <p:cNvSpPr>
            <a:spLocks noGrp="1" noChangeArrowheads="1"/>
          </p:cNvSpPr>
          <p:nvPr>
            <p:ph type="ctrTitle" sz="quarter" hasCustomPrompt="1"/>
          </p:nvPr>
        </p:nvSpPr>
        <p:spPr>
          <a:xfrm>
            <a:off x="1116013" y="2492375"/>
            <a:ext cx="6985000" cy="1470025"/>
          </a:xfrm>
        </p:spPr>
        <p:txBody>
          <a:bodyPr/>
          <a:lstStyle>
            <a:lvl1pPr>
              <a:defRPr/>
            </a:lvl1pPr>
          </a:lstStyle>
          <a:p>
            <a:pPr lvl="0"/>
            <a:r>
              <a:rPr lang="ru-RU" altLang="ru-RU" noProof="0"/>
              <a:t>Благодарим за внимание!</a:t>
            </a:r>
          </a:p>
        </p:txBody>
      </p:sp>
    </p:spTree>
  </p:cSld>
  <p:clrMapOvr>
    <a:masterClrMapping/>
  </p:clrMapOvr>
  <p:transition spd="med" advTm="30000"/>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spd="med" advTm="3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transition spd="med" advTm="3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476375" y="4941888"/>
            <a:ext cx="2335213" cy="9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963988" y="4941888"/>
            <a:ext cx="2336800" cy="9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spd="med" advTm="3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spd="med" advTm="3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transition spd="med" advTm="3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advTm="3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transition spd="med"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50000"/>
              </a:spcAft>
              <a:buClr>
                <a:srgbClr val="CC0000"/>
              </a:buClr>
              <a:buSzPct val="60000"/>
              <a:buFont typeface="Wingdings" panose="05000000000000000000" pitchFamily="2" charset="2"/>
              <a:buNone/>
              <a:defRPr/>
            </a:pPr>
            <a:endParaRPr kumimoji="0" lang="ru-RU" sz="3200" b="0" i="0" u="none" strike="noStrike" kern="0" cap="none" spc="0" normalizeH="0" baseline="0" noProof="0">
              <a:ln>
                <a:noFill/>
              </a:ln>
              <a:solidFill>
                <a:srgbClr val="5B0917"/>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transition spd="med" advTm="3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spd="med" advTm="3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689600" y="2060575"/>
            <a:ext cx="1403350" cy="38163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476375" y="2060575"/>
            <a:ext cx="4060825" cy="38163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spd="med" advTm="3000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transition spd="med" advTm="30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5125" name="Line 12"/>
          <p:cNvSpPr/>
          <p:nvPr userDrawn="1"/>
        </p:nvSpPr>
        <p:spPr>
          <a:xfrm>
            <a:off x="755650" y="0"/>
            <a:ext cx="0" cy="6858000"/>
          </a:xfrm>
          <a:prstGeom prst="line">
            <a:avLst/>
          </a:prstGeom>
          <a:ln w="9525">
            <a:noFill/>
          </a:ln>
        </p:spPr>
      </p:sp>
      <p:pic>
        <p:nvPicPr>
          <p:cNvPr id="5126" name="Picture 18" descr="обложка"/>
          <p:cNvPicPr>
            <a:picLocks noChangeAspect="1"/>
          </p:cNvPicPr>
          <p:nvPr userDrawn="1"/>
        </p:nvPicPr>
        <p:blipFill>
          <a:blip r:embed="rId2"/>
          <a:stretch>
            <a:fillRect/>
          </a:stretch>
        </p:blipFill>
        <p:spPr>
          <a:xfrm>
            <a:off x="0" y="0"/>
            <a:ext cx="9142413" cy="6856413"/>
          </a:xfrm>
          <a:prstGeom prst="rect">
            <a:avLst/>
          </a:prstGeom>
          <a:noFill/>
          <a:ln w="9525">
            <a:noFill/>
          </a:ln>
        </p:spPr>
      </p:pic>
      <p:sp>
        <p:nvSpPr>
          <p:cNvPr id="2" name="Замещающий номер слайда 1"/>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00000"/>
                </a:solidFill>
              </a:defRPr>
            </a:lvl1pPr>
          </a:lstStyle>
          <a:p>
            <a:r>
              <a:rPr lang="ru-RU" dirty="0"/>
              <a:t>Образец заголовка</a:t>
            </a:r>
          </a:p>
        </p:txBody>
      </p:sp>
      <p:sp>
        <p:nvSpPr>
          <p:cNvPr id="3" name="Объект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p:txBody>
      </p:sp>
      <p:sp>
        <p:nvSpPr>
          <p:cNvPr id="4" name="Замещающий номер слайда 3"/>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Замещающий номер слайда 3"/>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15900" y="1700213"/>
            <a:ext cx="4243388" cy="316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11688" y="1700213"/>
            <a:ext cx="4244975" cy="316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Замещающий номер слайда 4"/>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Замещающий номер слайда 6"/>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Замещающий номер слайда 2"/>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ий номер слайда 1"/>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Замещающий номер слайда 4"/>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50000"/>
              </a:spcAft>
              <a:buClr>
                <a:srgbClr val="CC0000"/>
              </a:buClr>
              <a:buSzTx/>
              <a:buFont typeface="Arial" panose="020B0604020202020204" pitchFamily="34" charset="0"/>
              <a:buNone/>
              <a:defRPr/>
            </a:pPr>
            <a:endParaRPr kumimoji="0" lang="ru-RU" sz="3200" b="0" i="0" u="none" strike="noStrike" kern="0" cap="none" spc="0" normalizeH="0" baseline="0" noProof="0">
              <a:ln>
                <a:noFill/>
              </a:ln>
              <a:solidFill>
                <a:srgbClr val="000000"/>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Замещающий номер слайда 4"/>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Замещающий номер слайда 3"/>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7663" y="152400"/>
            <a:ext cx="2159000" cy="47164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15900" y="152400"/>
            <a:ext cx="6329363" cy="47164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Замещающий номер слайда 3"/>
          <p:cNvSpPr>
            <a:spLocks noGrp="1"/>
          </p:cNvSpPr>
          <p:nvPr>
            <p:ph type="sldNum" sz="quarter" idx="10"/>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900113" y="1557338"/>
            <a:ext cx="3563445" cy="4824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09005" y="1557338"/>
            <a:ext cx="3563445" cy="4824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5"/>
            <a:ext cx="7886700" cy="1325563"/>
          </a:xfrm>
        </p:spPr>
        <p:txBody>
          <a:bodyPr/>
          <a:lstStyle/>
          <a:p>
            <a:r>
              <a:rPr lang="ru-RU"/>
              <a:t>Образец заголовка</a:t>
            </a:r>
          </a:p>
        </p:txBody>
      </p:sp>
      <p:sp>
        <p:nvSpPr>
          <p:cNvPr id="3" name="Текст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1"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900113" y="1557338"/>
            <a:ext cx="3559175"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11688" y="1557338"/>
            <a:ext cx="356076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54366" y="836613"/>
            <a:ext cx="1818084" cy="554513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00113" y="836613"/>
            <a:ext cx="5348857" cy="55451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6" name="Номер слайда 5"/>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6" name="Номер слайда 5"/>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15900" y="1700213"/>
            <a:ext cx="4233974" cy="31686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2689" y="1700213"/>
            <a:ext cx="4233974" cy="31686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5"/>
            <a:ext cx="7886700" cy="1325563"/>
          </a:xfrm>
        </p:spPr>
        <p:txBody>
          <a:bodyPr/>
          <a:lstStyle/>
          <a:p>
            <a:r>
              <a:rPr lang="ru-RU"/>
              <a:t>Образец заголовка</a:t>
            </a:r>
          </a:p>
        </p:txBody>
      </p:sp>
      <p:sp>
        <p:nvSpPr>
          <p:cNvPr id="3" name="Текст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1"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Номер слайда 8"/>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5" name="Номер слайда 4"/>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7" name="Номер слайда 6"/>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7" name="Номер слайда 6"/>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3856" y="152400"/>
            <a:ext cx="2169319" cy="47164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15900" y="152400"/>
            <a:ext cx="6382199" cy="47164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08720"/>
            <a:ext cx="6624638" cy="566737"/>
          </a:xfrm>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50000"/>
              </a:spcAft>
              <a:buClr>
                <a:srgbClr val="CC0000"/>
              </a:buClr>
              <a:buSzPct val="60000"/>
              <a:buFont typeface="Wingdings" panose="05000000000000000000" pitchFamily="2" charset="2"/>
              <a:buNone/>
              <a:defRPr/>
            </a:pPr>
            <a:endParaRPr kumimoji="0" lang="ru-RU" sz="3200" b="0" i="0" u="none" strike="noStrike" kern="0" cap="none" spc="0" normalizeH="0" baseline="0" noProof="0">
              <a:ln>
                <a:noFill/>
              </a:ln>
              <a:solidFill>
                <a:srgbClr val="000000"/>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8"/>
          <p:cNvSpPr>
            <a:spLocks noGrp="1"/>
          </p:cNvSpPr>
          <p:nvPr>
            <p:ph type="body" idx="1"/>
          </p:nvPr>
        </p:nvSpPr>
        <p:spPr>
          <a:xfrm>
            <a:off x="900113" y="1557338"/>
            <a:ext cx="7272337" cy="4824412"/>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7" name="Rectangle 11"/>
          <p:cNvSpPr>
            <a:spLocks noGrp="1"/>
          </p:cNvSpPr>
          <p:nvPr>
            <p:ph type="title"/>
          </p:nvPr>
        </p:nvSpPr>
        <p:spPr>
          <a:xfrm>
            <a:off x="971550" y="836613"/>
            <a:ext cx="6624638" cy="566737"/>
          </a:xfrm>
          <a:prstGeom prst="rect">
            <a:avLst/>
          </a:prstGeom>
          <a:noFill/>
          <a:ln w="9525">
            <a:noFill/>
          </a:ln>
        </p:spPr>
        <p:txBody>
          <a:bodyPr anchor="ctr"/>
          <a:lstStyle/>
          <a:p>
            <a:pPr lvl="0"/>
            <a:r>
              <a:rPr lang="ru-RU" altLang="ru-RU" dirty="0"/>
              <a:t>Образец заголовка</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80000"/>
        </a:lnSpc>
        <a:spcBef>
          <a:spcPct val="0"/>
        </a:spcBef>
        <a:spcAft>
          <a:spcPct val="0"/>
        </a:spcAft>
        <a:defRPr sz="2400" b="1">
          <a:solidFill>
            <a:srgbClr val="CC0000"/>
          </a:solidFill>
          <a:latin typeface="+mj-lt"/>
          <a:ea typeface="Arial" panose="020B0604020202020204" pitchFamily="34" charset="0"/>
          <a:cs typeface="+mj-cs"/>
        </a:defRPr>
      </a:lvl1pPr>
      <a:lvl2pPr algn="l" rtl="0" eaLnBrk="0" fontAlgn="base" hangingPunct="0">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2pPr>
      <a:lvl3pPr algn="l" rtl="0" eaLnBrk="0" fontAlgn="base" hangingPunct="0">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3pPr>
      <a:lvl4pPr algn="l" rtl="0" eaLnBrk="0" fontAlgn="base" hangingPunct="0">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4pPr>
      <a:lvl5pPr algn="l" rtl="0" eaLnBrk="0" fontAlgn="base" hangingPunct="0">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5pPr>
      <a:lvl6pPr marL="457200" algn="l" rtl="0" fontAlgn="base">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6pPr>
      <a:lvl7pPr marL="914400" algn="l" rtl="0" fontAlgn="base">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7pPr>
      <a:lvl8pPr marL="1371600" algn="l" rtl="0" fontAlgn="base">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8pPr>
      <a:lvl9pPr marL="1828800" algn="l" rtl="0" fontAlgn="base">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000000"/>
          </a:solidFill>
          <a:latin typeface="+mn-lt"/>
          <a:ea typeface="Arial" panose="020B0604020202020204" pitchFamily="34" charset="0"/>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000000"/>
          </a:solidFill>
          <a:latin typeface="+mn-lt"/>
          <a:cs typeface="+mn-cs"/>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000000"/>
          </a:solidFill>
          <a:latin typeface="+mn-lt"/>
          <a:cs typeface="+mn-cs"/>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000000"/>
          </a:solidFill>
          <a:latin typeface="+mn-lt"/>
          <a:cs typeface="+mn-cs"/>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000000"/>
          </a:solidFill>
          <a:latin typeface="+mn-lt"/>
          <a:cs typeface="+mn-cs"/>
        </a:defRPr>
      </a:lvl5pPr>
      <a:lvl6pPr marL="2514600" indent="-228600" algn="l" rtl="0" fontAlgn="base">
        <a:spcBef>
          <a:spcPct val="20000"/>
        </a:spcBef>
        <a:spcAft>
          <a:spcPct val="0"/>
        </a:spcAft>
        <a:buClr>
          <a:srgbClr val="CC0000"/>
        </a:buClr>
        <a:buFont typeface="Arial" panose="020B0604020202020204" pitchFamily="34" charset="0"/>
        <a:buChar char="∙"/>
        <a:defRPr sz="1400">
          <a:solidFill>
            <a:srgbClr val="5B0917"/>
          </a:solidFill>
          <a:latin typeface="+mn-lt"/>
          <a:cs typeface="+mn-cs"/>
        </a:defRPr>
      </a:lvl6pPr>
      <a:lvl7pPr marL="2971800" indent="-228600" algn="l" rtl="0" fontAlgn="base">
        <a:spcBef>
          <a:spcPct val="20000"/>
        </a:spcBef>
        <a:spcAft>
          <a:spcPct val="0"/>
        </a:spcAft>
        <a:buClr>
          <a:srgbClr val="CC0000"/>
        </a:buClr>
        <a:buFont typeface="Arial" panose="020B0604020202020204" pitchFamily="34" charset="0"/>
        <a:buChar char="∙"/>
        <a:defRPr sz="1400">
          <a:solidFill>
            <a:srgbClr val="5B0917"/>
          </a:solidFill>
          <a:latin typeface="+mn-lt"/>
          <a:cs typeface="+mn-cs"/>
        </a:defRPr>
      </a:lvl7pPr>
      <a:lvl8pPr marL="3429000" indent="-228600" algn="l" rtl="0" fontAlgn="base">
        <a:spcBef>
          <a:spcPct val="20000"/>
        </a:spcBef>
        <a:spcAft>
          <a:spcPct val="0"/>
        </a:spcAft>
        <a:buClr>
          <a:srgbClr val="CC0000"/>
        </a:buClr>
        <a:buFont typeface="Arial" panose="020B0604020202020204" pitchFamily="34" charset="0"/>
        <a:buChar char="∙"/>
        <a:defRPr sz="1400">
          <a:solidFill>
            <a:srgbClr val="5B0917"/>
          </a:solidFill>
          <a:latin typeface="+mn-lt"/>
          <a:cs typeface="+mn-cs"/>
        </a:defRPr>
      </a:lvl8pPr>
      <a:lvl9pPr marL="3886200" indent="-228600" algn="l" rtl="0" fontAlgn="base">
        <a:spcBef>
          <a:spcPct val="20000"/>
        </a:spcBef>
        <a:spcAft>
          <a:spcPct val="0"/>
        </a:spcAft>
        <a:buClr>
          <a:srgbClr val="CC0000"/>
        </a:buClr>
        <a:buFont typeface="Arial" panose="020B0604020202020204" pitchFamily="34" charset="0"/>
        <a:buChar char="∙"/>
        <a:defRPr sz="1400">
          <a:solidFill>
            <a:srgbClr val="5B0917"/>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5" name="Text Box 6"/>
          <p:cNvSpPr txBox="1">
            <a:spLocks noChangeArrowheads="1"/>
          </p:cNvSpPr>
          <p:nvPr/>
        </p:nvSpPr>
        <p:spPr bwMode="auto">
          <a:xfrm>
            <a:off x="1979613" y="1268413"/>
            <a:ext cx="5616575" cy="396875"/>
          </a:xfrm>
          <a:prstGeom prst="rect">
            <a:avLst/>
          </a:prstGeom>
          <a:noFill/>
          <a:ln w="12699">
            <a:noFill/>
            <a:miter lim="800000"/>
            <a:headEnd type="none" w="sm" len="sm"/>
            <a:tailEnd type="none" w="sm" len="sm"/>
          </a:ln>
          <a:effectLst/>
        </p:spPr>
        <p:txBody>
          <a:bodyPr>
            <a:spAutoFit/>
          </a:bodyPr>
          <a:lstStyle/>
          <a:p>
            <a:pPr lvl="0" algn="r">
              <a:lnSpc>
                <a:spcPct val="100000"/>
              </a:lnSpc>
            </a:pPr>
            <a:r>
              <a:rPr lang="ru-RU" altLang="ru-RU" b="1">
                <a:solidFill>
                  <a:srgbClr val="D9241C"/>
                </a:solidFill>
                <a:latin typeface="Arial" panose="020B0604020202020204" pitchFamily="34" charset="0"/>
              </a:rPr>
              <a:t>Единый семинар 1С</a:t>
            </a:r>
          </a:p>
        </p:txBody>
      </p:sp>
      <p:sp>
        <p:nvSpPr>
          <p:cNvPr id="16" name="Text Box 7"/>
          <p:cNvSpPr txBox="1">
            <a:spLocks noChangeArrowheads="1"/>
          </p:cNvSpPr>
          <p:nvPr/>
        </p:nvSpPr>
        <p:spPr bwMode="auto">
          <a:xfrm>
            <a:off x="4716463" y="1628775"/>
            <a:ext cx="2843213" cy="336550"/>
          </a:xfrm>
          <a:prstGeom prst="rect">
            <a:avLst/>
          </a:prstGeom>
          <a:noFill/>
          <a:ln w="12699">
            <a:noFill/>
            <a:miter lim="800000"/>
            <a:headEnd type="none" w="sm" len="sm"/>
            <a:tailEnd type="none" w="sm" len="sm"/>
          </a:ln>
          <a:effectLst/>
        </p:spPr>
        <p:txBody>
          <a:bodyPr>
            <a:spAutoFit/>
          </a:bodyPr>
          <a:lstStyle/>
          <a:p>
            <a:pPr lvl="0" algn="r">
              <a:lnSpc>
                <a:spcPct val="100000"/>
              </a:lnSpc>
            </a:pPr>
            <a:r>
              <a:rPr lang="en-US" altLang="ru-RU" sz="1600">
                <a:solidFill>
                  <a:srgbClr val="800000"/>
                </a:solidFill>
                <a:latin typeface="Arial" panose="020B0604020202020204" pitchFamily="34" charset="0"/>
              </a:rPr>
              <a:t>1</a:t>
            </a:r>
            <a:r>
              <a:rPr lang="ru-RU" altLang="ru-RU" sz="1600">
                <a:solidFill>
                  <a:srgbClr val="800000"/>
                </a:solidFill>
                <a:latin typeface="Arial" panose="020B0604020202020204" pitchFamily="34" charset="0"/>
              </a:rPr>
              <a:t>1 октября 2017 года</a:t>
            </a:r>
          </a:p>
        </p:txBody>
      </p:sp>
      <p:pic>
        <p:nvPicPr>
          <p:cNvPr id="2052" name="Picture 8" descr="лого2"/>
          <p:cNvPicPr>
            <a:picLocks noChangeAspect="1"/>
          </p:cNvPicPr>
          <p:nvPr/>
        </p:nvPicPr>
        <p:blipFill>
          <a:blip r:embed="rId15"/>
          <a:stretch>
            <a:fillRect/>
          </a:stretch>
        </p:blipFill>
        <p:spPr>
          <a:xfrm>
            <a:off x="1979613" y="1484313"/>
            <a:ext cx="809625" cy="371475"/>
          </a:xfrm>
          <a:prstGeom prst="rect">
            <a:avLst/>
          </a:prstGeom>
          <a:noFill/>
          <a:ln w="9525">
            <a:noFill/>
          </a:ln>
        </p:spPr>
      </p:pic>
      <p:pic>
        <p:nvPicPr>
          <p:cNvPr id="2053" name="Picture 5" descr="листики 2"/>
          <p:cNvPicPr>
            <a:picLocks noChangeAspect="1"/>
          </p:cNvPicPr>
          <p:nvPr/>
        </p:nvPicPr>
        <p:blipFill>
          <a:blip r:embed="rId16"/>
          <a:stretch>
            <a:fillRect/>
          </a:stretch>
        </p:blipFill>
        <p:spPr>
          <a:xfrm>
            <a:off x="5638800" y="0"/>
            <a:ext cx="3505200" cy="1123950"/>
          </a:xfrm>
          <a:prstGeom prst="rect">
            <a:avLst/>
          </a:prstGeom>
          <a:noFill/>
          <a:ln w="9525">
            <a:noFill/>
          </a:ln>
        </p:spPr>
      </p:pic>
      <p:pic>
        <p:nvPicPr>
          <p:cNvPr id="2054" name="Picture 6" descr="листики 2"/>
          <p:cNvPicPr>
            <a:picLocks noChangeAspect="1"/>
          </p:cNvPicPr>
          <p:nvPr/>
        </p:nvPicPr>
        <p:blipFill>
          <a:blip r:embed="rId16"/>
          <a:stretch>
            <a:fillRect/>
          </a:stretch>
        </p:blipFill>
        <p:spPr>
          <a:xfrm>
            <a:off x="5638800" y="0"/>
            <a:ext cx="3505200" cy="1123950"/>
          </a:xfrm>
          <a:prstGeom prst="rect">
            <a:avLst/>
          </a:prstGeom>
          <a:noFill/>
          <a:ln w="9525">
            <a:noFill/>
          </a:ln>
        </p:spPr>
      </p:pic>
      <p:sp>
        <p:nvSpPr>
          <p:cNvPr id="2055" name="Rectangle 7"/>
          <p:cNvSpPr>
            <a:spLocks noGrp="1"/>
          </p:cNvSpPr>
          <p:nvPr>
            <p:ph type="title"/>
          </p:nvPr>
        </p:nvSpPr>
        <p:spPr>
          <a:xfrm>
            <a:off x="1476375" y="2060575"/>
            <a:ext cx="5616575" cy="2089150"/>
          </a:xfrm>
          <a:prstGeom prst="rect">
            <a:avLst/>
          </a:prstGeom>
          <a:noFill/>
          <a:ln w="9525">
            <a:noFill/>
          </a:ln>
        </p:spPr>
        <p:txBody>
          <a:bodyPr anchor="ctr"/>
          <a:lstStyle/>
          <a:p>
            <a:pPr lvl="0"/>
            <a:r>
              <a:rPr lang="ru-RU" altLang="ru-RU" dirty="0"/>
              <a:t>Образец заголовка</a:t>
            </a:r>
          </a:p>
        </p:txBody>
      </p:sp>
      <p:sp>
        <p:nvSpPr>
          <p:cNvPr id="2056" name="Rectangle 8"/>
          <p:cNvSpPr>
            <a:spLocks noGrp="1"/>
          </p:cNvSpPr>
          <p:nvPr>
            <p:ph type="body" idx="1"/>
          </p:nvPr>
        </p:nvSpPr>
        <p:spPr>
          <a:xfrm>
            <a:off x="1476375" y="4941888"/>
            <a:ext cx="4824413" cy="935037"/>
          </a:xfrm>
          <a:prstGeom prst="rect">
            <a:avLst/>
          </a:prstGeom>
          <a:noFill/>
          <a:ln w="9525">
            <a:noFill/>
          </a:ln>
        </p:spPr>
        <p:txBody>
          <a:bodyPr/>
          <a:lstStyle/>
          <a:p>
            <a:pPr lvl="0"/>
            <a:r>
              <a:rPr lang="ru-RU" altLang="ru-RU" dirty="0"/>
              <a:t>ФИО и должность докладчика</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Tm="30000"/>
  <p:hf sldNum="0" hdr="0" ftr="0" dt="0"/>
  <p:txStyles>
    <p:titleStyle>
      <a:lvl1pPr algn="ctr" rtl="0" eaLnBrk="0" fontAlgn="base" hangingPunct="0">
        <a:lnSpc>
          <a:spcPct val="80000"/>
        </a:lnSpc>
        <a:spcBef>
          <a:spcPct val="0"/>
        </a:spcBef>
        <a:spcAft>
          <a:spcPct val="0"/>
        </a:spcAft>
        <a:defRPr sz="3600" b="1">
          <a:solidFill>
            <a:srgbClr val="CC0000"/>
          </a:solidFill>
          <a:latin typeface="+mj-lt"/>
          <a:ea typeface="+mj-ea"/>
          <a:cs typeface="+mj-cs"/>
        </a:defRPr>
      </a:lvl1pPr>
      <a:lvl2pPr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2pPr>
      <a:lvl3pPr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3pPr>
      <a:lvl4pPr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4pPr>
      <a:lvl5pPr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5pPr>
      <a:lvl6pPr marL="457200"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6pPr>
      <a:lvl7pPr marL="914400"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7pPr>
      <a:lvl8pPr marL="1371600"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8pPr>
      <a:lvl9pPr marL="1828800"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9pPr>
    </p:titleStyle>
    <p:body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6pPr>
      <a:lvl7pPr marL="29718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7pPr>
      <a:lvl8pPr marL="34290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8pPr>
      <a:lvl9pPr marL="38862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14"/>
          <p:cNvGrpSpPr/>
          <p:nvPr userDrawn="1"/>
        </p:nvGrpSpPr>
        <p:grpSpPr>
          <a:xfrm>
            <a:off x="250825" y="0"/>
            <a:ext cx="8713788" cy="6597650"/>
            <a:chOff x="158" y="0"/>
            <a:chExt cx="5489" cy="4156"/>
          </a:xfrm>
        </p:grpSpPr>
        <p:sp>
          <p:nvSpPr>
            <p:cNvPr id="3080" name="Line 2"/>
            <p:cNvSpPr/>
            <p:nvPr userDrawn="1"/>
          </p:nvSpPr>
          <p:spPr>
            <a:xfrm flipV="1">
              <a:off x="295" y="0"/>
              <a:ext cx="0" cy="4156"/>
            </a:xfrm>
            <a:prstGeom prst="line">
              <a:avLst/>
            </a:prstGeom>
            <a:ln w="3175" cap="flat" cmpd="sng">
              <a:solidFill>
                <a:schemeClr val="bg1"/>
              </a:solidFill>
              <a:prstDash val="dash"/>
              <a:headEnd type="none" w="med" len="med"/>
              <a:tailEnd type="none" w="med" len="med"/>
            </a:ln>
          </p:spPr>
        </p:sp>
        <p:sp>
          <p:nvSpPr>
            <p:cNvPr id="3081" name="Line 10"/>
            <p:cNvSpPr/>
            <p:nvPr userDrawn="1"/>
          </p:nvSpPr>
          <p:spPr>
            <a:xfrm flipH="1">
              <a:off x="158" y="371"/>
              <a:ext cx="5489" cy="0"/>
            </a:xfrm>
            <a:prstGeom prst="line">
              <a:avLst/>
            </a:prstGeom>
            <a:ln w="6350" cap="flat" cmpd="sng">
              <a:solidFill>
                <a:schemeClr val="bg1"/>
              </a:solidFill>
              <a:prstDash val="dash"/>
              <a:headEnd type="none" w="med" len="med"/>
              <a:tailEnd type="none" w="med" len="med"/>
            </a:ln>
          </p:spPr>
        </p:sp>
        <p:sp>
          <p:nvSpPr>
            <p:cNvPr id="3082" name="Line 11"/>
            <p:cNvSpPr/>
            <p:nvPr userDrawn="1"/>
          </p:nvSpPr>
          <p:spPr>
            <a:xfrm flipH="1">
              <a:off x="158" y="663"/>
              <a:ext cx="5489" cy="0"/>
            </a:xfrm>
            <a:prstGeom prst="line">
              <a:avLst/>
            </a:prstGeom>
            <a:ln w="6350" cap="flat" cmpd="sng">
              <a:solidFill>
                <a:schemeClr val="bg1"/>
              </a:solidFill>
              <a:prstDash val="dash"/>
              <a:headEnd type="none" w="med" len="med"/>
              <a:tailEnd type="none" w="med" len="med"/>
            </a:ln>
          </p:spPr>
        </p:sp>
      </p:grpSp>
      <p:sp>
        <p:nvSpPr>
          <p:cNvPr id="3075" name="Rectangle 3"/>
          <p:cNvSpPr>
            <a:spLocks noGrp="1"/>
          </p:cNvSpPr>
          <p:nvPr>
            <p:ph type="body" idx="1"/>
          </p:nvPr>
        </p:nvSpPr>
        <p:spPr>
          <a:xfrm>
            <a:off x="215900" y="1700213"/>
            <a:ext cx="8640763" cy="3168650"/>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p:txBody>
      </p:sp>
      <p:sp>
        <p:nvSpPr>
          <p:cNvPr id="3076" name="Rectangle 4"/>
          <p:cNvSpPr>
            <a:spLocks noGrp="1"/>
          </p:cNvSpPr>
          <p:nvPr>
            <p:ph type="title"/>
          </p:nvPr>
        </p:nvSpPr>
        <p:spPr>
          <a:xfrm>
            <a:off x="1871663" y="152400"/>
            <a:ext cx="7021512" cy="1081088"/>
          </a:xfrm>
          <a:prstGeom prst="rect">
            <a:avLst/>
          </a:prstGeom>
          <a:noFill/>
          <a:ln w="9525">
            <a:noFill/>
          </a:ln>
        </p:spPr>
        <p:txBody>
          <a:bodyPr anchor="ctr"/>
          <a:lstStyle/>
          <a:p>
            <a:pPr lvl="0"/>
            <a:r>
              <a:rPr lang="ru-RU" altLang="ru-RU" dirty="0"/>
              <a:t>Образец заголовка</a:t>
            </a:r>
          </a:p>
        </p:txBody>
      </p:sp>
      <p:sp>
        <p:nvSpPr>
          <p:cNvPr id="1454086" name="Rectangle 6"/>
          <p:cNvSpPr>
            <a:spLocks noGrp="1" noChangeArrowheads="1"/>
          </p:cNvSpPr>
          <p:nvPr>
            <p:ph type="sldNum" sz="quarter" idx="4"/>
          </p:nvPr>
        </p:nvSpPr>
        <p:spPr bwMode="auto">
          <a:xfrm>
            <a:off x="8388350" y="6345238"/>
            <a:ext cx="571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800">
                <a:solidFill>
                  <a:srgbClr val="292929"/>
                </a:solidFill>
              </a:defRPr>
            </a:lvl1p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
        <p:nvSpPr>
          <p:cNvPr id="3078" name="Line 15"/>
          <p:cNvSpPr/>
          <p:nvPr userDrawn="1"/>
        </p:nvSpPr>
        <p:spPr>
          <a:xfrm>
            <a:off x="468313" y="0"/>
            <a:ext cx="0" cy="6858000"/>
          </a:xfrm>
          <a:prstGeom prst="line">
            <a:avLst/>
          </a:prstGeom>
          <a:ln w="9525" cap="flat" cmpd="sng">
            <a:solidFill>
              <a:schemeClr val="bg1"/>
            </a:solidFill>
            <a:prstDash val="dash"/>
            <a:headEnd type="none" w="med" len="med"/>
            <a:tailEnd type="none" w="med" len="med"/>
          </a:ln>
        </p:spPr>
      </p:sp>
      <p:pic>
        <p:nvPicPr>
          <p:cNvPr id="3079" name="Picture 2" descr="C:\Users\Fomin_D\Desktop\1C_Shlepok.png"/>
          <p:cNvPicPr>
            <a:picLocks noChangeAspect="1"/>
          </p:cNvPicPr>
          <p:nvPr userDrawn="1"/>
        </p:nvPicPr>
        <p:blipFill>
          <a:blip r:embed="rId13"/>
          <a:stretch>
            <a:fillRect/>
          </a:stretch>
        </p:blipFill>
        <p:spPr>
          <a:xfrm>
            <a:off x="142875" y="155575"/>
            <a:ext cx="1798638" cy="14017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0" fontAlgn="base" hangingPunct="0">
        <a:lnSpc>
          <a:spcPct val="80000"/>
        </a:lnSpc>
        <a:spcBef>
          <a:spcPct val="0"/>
        </a:spcBef>
        <a:spcAft>
          <a:spcPct val="0"/>
        </a:spcAft>
        <a:defRPr sz="3200" b="1">
          <a:solidFill>
            <a:srgbClr val="000000"/>
          </a:solidFill>
          <a:latin typeface="+mj-lt"/>
          <a:ea typeface="Arial" panose="020B0604020202020204" pitchFamily="34" charset="0"/>
          <a:cs typeface="+mj-cs"/>
        </a:defRPr>
      </a:lvl1pPr>
      <a:lvl2pPr algn="l" rtl="0" eaLnBrk="0" fontAlgn="base" hangingPunct="0">
        <a:lnSpc>
          <a:spcPct val="80000"/>
        </a:lnSpc>
        <a:spcBef>
          <a:spcPct val="0"/>
        </a:spcBef>
        <a:spcAft>
          <a:spcPct val="0"/>
        </a:spcAft>
        <a:defRPr sz="3200" b="1">
          <a:solidFill>
            <a:srgbClr val="000000"/>
          </a:solidFill>
          <a:latin typeface="Arial" panose="020B0604020202020204" pitchFamily="34" charset="0"/>
          <a:cs typeface="Arial" panose="020B0604020202020204" pitchFamily="34" charset="0"/>
        </a:defRPr>
      </a:lvl2pPr>
      <a:lvl3pPr algn="l" rtl="0" eaLnBrk="0" fontAlgn="base" hangingPunct="0">
        <a:lnSpc>
          <a:spcPct val="80000"/>
        </a:lnSpc>
        <a:spcBef>
          <a:spcPct val="0"/>
        </a:spcBef>
        <a:spcAft>
          <a:spcPct val="0"/>
        </a:spcAft>
        <a:defRPr sz="3200" b="1">
          <a:solidFill>
            <a:srgbClr val="000000"/>
          </a:solidFill>
          <a:latin typeface="Arial" panose="020B0604020202020204" pitchFamily="34" charset="0"/>
          <a:cs typeface="Arial" panose="020B0604020202020204" pitchFamily="34" charset="0"/>
        </a:defRPr>
      </a:lvl3pPr>
      <a:lvl4pPr algn="l" rtl="0" eaLnBrk="0" fontAlgn="base" hangingPunct="0">
        <a:lnSpc>
          <a:spcPct val="80000"/>
        </a:lnSpc>
        <a:spcBef>
          <a:spcPct val="0"/>
        </a:spcBef>
        <a:spcAft>
          <a:spcPct val="0"/>
        </a:spcAft>
        <a:defRPr sz="3200" b="1">
          <a:solidFill>
            <a:srgbClr val="000000"/>
          </a:solidFill>
          <a:latin typeface="Arial" panose="020B0604020202020204" pitchFamily="34" charset="0"/>
          <a:cs typeface="Arial" panose="020B0604020202020204" pitchFamily="34" charset="0"/>
        </a:defRPr>
      </a:lvl4pPr>
      <a:lvl5pPr algn="l" rtl="0" eaLnBrk="0" fontAlgn="base" hangingPunct="0">
        <a:lnSpc>
          <a:spcPct val="80000"/>
        </a:lnSpc>
        <a:spcBef>
          <a:spcPct val="0"/>
        </a:spcBef>
        <a:spcAft>
          <a:spcPct val="0"/>
        </a:spcAft>
        <a:defRPr sz="3200" b="1">
          <a:solidFill>
            <a:srgbClr val="000000"/>
          </a:solidFill>
          <a:latin typeface="Arial" panose="020B0604020202020204" pitchFamily="34" charset="0"/>
          <a:cs typeface="Arial" panose="020B0604020202020204" pitchFamily="34" charset="0"/>
        </a:defRPr>
      </a:lvl5pPr>
      <a:lvl6pPr marL="457200" algn="l" rtl="0" fontAlgn="base">
        <a:lnSpc>
          <a:spcPct val="80000"/>
        </a:lnSpc>
        <a:spcBef>
          <a:spcPct val="0"/>
        </a:spcBef>
        <a:spcAft>
          <a:spcPct val="0"/>
        </a:spcAft>
        <a:defRPr sz="2300" b="1">
          <a:solidFill>
            <a:srgbClr val="292929"/>
          </a:solidFill>
          <a:latin typeface="Arial" panose="020B0604020202020204" pitchFamily="34" charset="0"/>
          <a:cs typeface="Arial" panose="020B0604020202020204" pitchFamily="34" charset="0"/>
        </a:defRPr>
      </a:lvl6pPr>
      <a:lvl7pPr marL="914400" algn="l" rtl="0" fontAlgn="base">
        <a:lnSpc>
          <a:spcPct val="80000"/>
        </a:lnSpc>
        <a:spcBef>
          <a:spcPct val="0"/>
        </a:spcBef>
        <a:spcAft>
          <a:spcPct val="0"/>
        </a:spcAft>
        <a:defRPr sz="2300" b="1">
          <a:solidFill>
            <a:srgbClr val="292929"/>
          </a:solidFill>
          <a:latin typeface="Arial" panose="020B0604020202020204" pitchFamily="34" charset="0"/>
          <a:cs typeface="Arial" panose="020B0604020202020204" pitchFamily="34" charset="0"/>
        </a:defRPr>
      </a:lvl7pPr>
      <a:lvl8pPr marL="1371600" algn="l" rtl="0" fontAlgn="base">
        <a:lnSpc>
          <a:spcPct val="80000"/>
        </a:lnSpc>
        <a:spcBef>
          <a:spcPct val="0"/>
        </a:spcBef>
        <a:spcAft>
          <a:spcPct val="0"/>
        </a:spcAft>
        <a:defRPr sz="2300" b="1">
          <a:solidFill>
            <a:srgbClr val="292929"/>
          </a:solidFill>
          <a:latin typeface="Arial" panose="020B0604020202020204" pitchFamily="34" charset="0"/>
          <a:cs typeface="Arial" panose="020B0604020202020204" pitchFamily="34" charset="0"/>
        </a:defRPr>
      </a:lvl8pPr>
      <a:lvl9pPr marL="1828800" algn="l" rtl="0" fontAlgn="base">
        <a:lnSpc>
          <a:spcPct val="80000"/>
        </a:lnSpc>
        <a:spcBef>
          <a:spcPct val="0"/>
        </a:spcBef>
        <a:spcAft>
          <a:spcPct val="0"/>
        </a:spcAft>
        <a:defRPr sz="2300" b="1">
          <a:solidFill>
            <a:srgbClr val="292929"/>
          </a:solidFill>
          <a:latin typeface="Arial" panose="020B0604020202020204" pitchFamily="34" charset="0"/>
          <a:cs typeface="Arial" panose="020B0604020202020204" pitchFamily="34" charset="0"/>
        </a:defRPr>
      </a:lvl9pPr>
    </p:titleStyle>
    <p:bodyStyle>
      <a:lvl1pPr marL="161925" indent="-161925" algn="l" rtl="0" eaLnBrk="0" fontAlgn="base" hangingPunct="0">
        <a:spcBef>
          <a:spcPct val="20000"/>
        </a:spcBef>
        <a:spcAft>
          <a:spcPct val="50000"/>
        </a:spcAft>
        <a:buClr>
          <a:srgbClr val="CC0000"/>
        </a:buClr>
        <a:buFont typeface="Arial" panose="020B0604020202020204" pitchFamily="34" charset="0"/>
        <a:buChar char="•"/>
        <a:defRPr sz="2200">
          <a:solidFill>
            <a:srgbClr val="000000"/>
          </a:solidFill>
          <a:latin typeface="+mn-lt"/>
          <a:ea typeface="Arial" panose="020B0604020202020204" pitchFamily="34" charset="0"/>
          <a:cs typeface="+mn-cs"/>
        </a:defRPr>
      </a:lvl1pPr>
      <a:lvl2pPr marL="344805" indent="-180975" algn="l" rtl="0" eaLnBrk="0" fontAlgn="base" hangingPunct="0">
        <a:spcBef>
          <a:spcPct val="20000"/>
        </a:spcBef>
        <a:spcAft>
          <a:spcPct val="30000"/>
        </a:spcAft>
        <a:buClr>
          <a:schemeClr val="folHlink"/>
        </a:buClr>
        <a:buFont typeface="Arial" panose="020B0604020202020204" pitchFamily="34" charset="0"/>
        <a:buChar char="•"/>
        <a:defRPr sz="2000">
          <a:solidFill>
            <a:srgbClr val="000000"/>
          </a:solidFill>
          <a:latin typeface="+mn-lt"/>
          <a:cs typeface="+mn-cs"/>
        </a:defRPr>
      </a:lvl2pPr>
      <a:lvl3pPr marL="536575" indent="-190500" algn="l" rtl="0" eaLnBrk="0" fontAlgn="base" hangingPunct="0">
        <a:spcBef>
          <a:spcPct val="20000"/>
        </a:spcBef>
        <a:spcAft>
          <a:spcPct val="20000"/>
        </a:spcAft>
        <a:buClr>
          <a:srgbClr val="CC0000"/>
        </a:buClr>
        <a:buFont typeface="Arial" panose="020B0604020202020204" pitchFamily="34" charset="0"/>
        <a:buChar char="•"/>
        <a:defRPr>
          <a:solidFill>
            <a:srgbClr val="000000"/>
          </a:solidFill>
          <a:latin typeface="+mn-lt"/>
          <a:cs typeface="+mn-cs"/>
        </a:defRPr>
      </a:lvl3pPr>
      <a:lvl4pPr marL="709930" indent="-171450" algn="l" rtl="0" eaLnBrk="0" fontAlgn="base" hangingPunct="0">
        <a:spcBef>
          <a:spcPct val="20000"/>
        </a:spcBef>
        <a:spcAft>
          <a:spcPct val="20000"/>
        </a:spcAft>
        <a:buClr>
          <a:srgbClr val="CC0000"/>
        </a:buClr>
        <a:buFont typeface="Arial" panose="020B0604020202020204" pitchFamily="34" charset="0"/>
        <a:buChar char="•"/>
        <a:defRPr>
          <a:solidFill>
            <a:srgbClr val="000000"/>
          </a:solidFill>
          <a:latin typeface="+mn-lt"/>
          <a:cs typeface="+mn-cs"/>
        </a:defRPr>
      </a:lvl4pPr>
      <a:lvl5pPr marL="876300" indent="-161925" algn="l" rtl="0" eaLnBrk="0" fontAlgn="base" hangingPunct="0">
        <a:spcBef>
          <a:spcPct val="20000"/>
        </a:spcBef>
        <a:spcAft>
          <a:spcPct val="0"/>
        </a:spcAft>
        <a:buClr>
          <a:srgbClr val="CC0000"/>
        </a:buClr>
        <a:buChar char="•"/>
        <a:defRPr sz="1200">
          <a:solidFill>
            <a:srgbClr val="292929"/>
          </a:solidFill>
          <a:latin typeface="+mn-lt"/>
          <a:cs typeface="+mn-cs"/>
        </a:defRPr>
      </a:lvl5pPr>
      <a:lvl6pPr marL="1333500" indent="-161925" algn="l" rtl="0" fontAlgn="base">
        <a:spcBef>
          <a:spcPct val="20000"/>
        </a:spcBef>
        <a:spcAft>
          <a:spcPct val="0"/>
        </a:spcAft>
        <a:buClr>
          <a:srgbClr val="CC0000"/>
        </a:buClr>
        <a:buChar char="•"/>
        <a:defRPr sz="1200">
          <a:solidFill>
            <a:srgbClr val="292929"/>
          </a:solidFill>
          <a:latin typeface="+mn-lt"/>
          <a:cs typeface="+mn-cs"/>
        </a:defRPr>
      </a:lvl6pPr>
      <a:lvl7pPr marL="1790700" indent="-161925" algn="l" rtl="0" fontAlgn="base">
        <a:spcBef>
          <a:spcPct val="20000"/>
        </a:spcBef>
        <a:spcAft>
          <a:spcPct val="0"/>
        </a:spcAft>
        <a:buClr>
          <a:srgbClr val="CC0000"/>
        </a:buClr>
        <a:buChar char="•"/>
        <a:defRPr sz="1200">
          <a:solidFill>
            <a:srgbClr val="292929"/>
          </a:solidFill>
          <a:latin typeface="+mn-lt"/>
          <a:cs typeface="+mn-cs"/>
        </a:defRPr>
      </a:lvl7pPr>
      <a:lvl8pPr marL="2247900" indent="-161925" algn="l" rtl="0" fontAlgn="base">
        <a:spcBef>
          <a:spcPct val="20000"/>
        </a:spcBef>
        <a:spcAft>
          <a:spcPct val="0"/>
        </a:spcAft>
        <a:buClr>
          <a:srgbClr val="CC0000"/>
        </a:buClr>
        <a:buChar char="•"/>
        <a:defRPr sz="1200">
          <a:solidFill>
            <a:srgbClr val="292929"/>
          </a:solidFill>
          <a:latin typeface="+mn-lt"/>
          <a:cs typeface="+mn-cs"/>
        </a:defRPr>
      </a:lvl8pPr>
      <a:lvl9pPr marL="2705100" indent="-161925" algn="l" rtl="0" fontAlgn="base">
        <a:spcBef>
          <a:spcPct val="20000"/>
        </a:spcBef>
        <a:spcAft>
          <a:spcPct val="0"/>
        </a:spcAft>
        <a:buClr>
          <a:srgbClr val="CC0000"/>
        </a:buClr>
        <a:buChar char="•"/>
        <a:defRPr sz="1200">
          <a:solidFill>
            <a:srgbClr val="292929"/>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11618" name="Rectangle 8"/>
          <p:cNvSpPr>
            <a:spLocks noGrp="1"/>
          </p:cNvSpPr>
          <p:nvPr>
            <p:ph type="body" idx="1"/>
          </p:nvPr>
        </p:nvSpPr>
        <p:spPr>
          <a:xfrm>
            <a:off x="900113" y="1557338"/>
            <a:ext cx="7272337" cy="4824412"/>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11619" name="Rectangle 11"/>
          <p:cNvSpPr>
            <a:spLocks noGrp="1"/>
          </p:cNvSpPr>
          <p:nvPr>
            <p:ph type="title"/>
          </p:nvPr>
        </p:nvSpPr>
        <p:spPr>
          <a:xfrm>
            <a:off x="971550" y="836613"/>
            <a:ext cx="6624638" cy="566737"/>
          </a:xfrm>
          <a:prstGeom prst="rect">
            <a:avLst/>
          </a:prstGeom>
          <a:noFill/>
          <a:ln w="9525">
            <a:noFill/>
          </a:ln>
        </p:spPr>
        <p:txBody>
          <a:bodyPr anchor="ctr"/>
          <a:lstStyle/>
          <a:p>
            <a:pPr lvl="0"/>
            <a:r>
              <a:rPr lang="ru-RU" altLang="ru-RU" dirty="0"/>
              <a:t>Образец заголовка</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marL="0" lvl="0" indent="0" algn="l" defTabSz="914400" rtl="0" eaLnBrk="1" fontAlgn="base" latinLnBrk="0" hangingPunct="1">
        <a:lnSpc>
          <a:spcPct val="80000"/>
        </a:lnSpc>
        <a:spcBef>
          <a:spcPct val="0"/>
        </a:spcBef>
        <a:spcAft>
          <a:spcPct val="0"/>
        </a:spcAft>
        <a:buNone/>
        <a:defRPr sz="2400" b="1" i="0" u="none" kern="1200" baseline="0">
          <a:solidFill>
            <a:srgbClr val="CC000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50000"/>
        </a:spcAft>
        <a:buClr>
          <a:srgbClr val="CC0000"/>
        </a:buClr>
        <a:buSzPct val="60000"/>
        <a:buFont typeface="Wingdings" panose="05000000000000000000" pitchFamily="2" charset="2"/>
        <a:buChar char="n"/>
        <a:defRPr sz="2200" b="0" i="0" u="none" kern="1200" baseline="0">
          <a:solidFill>
            <a:srgbClr val="00000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30000"/>
        </a:spcAft>
        <a:buClr>
          <a:srgbClr val="CC0000"/>
        </a:buClr>
        <a:buSzTx/>
        <a:buFont typeface="Wingdings" panose="05000000000000000000" pitchFamily="2" charset="2"/>
        <a:buChar char="§"/>
        <a:defRPr sz="2000" b="0" i="0" u="none" kern="1200" baseline="0">
          <a:solidFill>
            <a:srgbClr val="00000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20000"/>
        </a:spcAft>
        <a:buClr>
          <a:srgbClr val="CC0000"/>
        </a:buClr>
        <a:buSzPct val="80000"/>
        <a:buFont typeface="Wingdings" panose="05000000000000000000" pitchFamily="2" charset="2"/>
        <a:buChar char="§"/>
        <a:defRPr sz="1800" b="0" i="0" u="none" kern="1200" baseline="0">
          <a:solidFill>
            <a:srgbClr val="00000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20000"/>
        </a:spcAft>
        <a:buClr>
          <a:srgbClr val="CC0000"/>
        </a:buClr>
        <a:buSzTx/>
        <a:buFont typeface="Times New Roman" panose="02020603050405020304" pitchFamily="18" charset="0"/>
        <a:buChar char="▪"/>
        <a:defRPr sz="1600" b="0" i="0" u="none" kern="1200" baseline="0">
          <a:solidFill>
            <a:srgbClr val="00000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rgbClr val="CC0000"/>
        </a:buClr>
        <a:buSzTx/>
        <a:buFont typeface="Arial" panose="020B0604020202020204" pitchFamily="34" charset="0"/>
        <a:buChar char="∙"/>
        <a:defRPr sz="1400" b="0" i="0" u="none" kern="1200" baseline="0">
          <a:solidFill>
            <a:srgbClr val="00000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rgbClr val="CC0000"/>
        </a:buClr>
        <a:buSzTx/>
        <a:buFont typeface="Arial" panose="020B0604020202020204" pitchFamily="34" charset="0"/>
        <a:buChar char="∙"/>
        <a:defRPr sz="1400" b="0" i="0" u="none" kern="1200" baseline="0">
          <a:solidFill>
            <a:srgbClr val="00000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rgbClr val="CC0000"/>
        </a:buClr>
        <a:buSzTx/>
        <a:buFont typeface="Arial" panose="020B0604020202020204" pitchFamily="34" charset="0"/>
        <a:buChar char="∙"/>
        <a:defRPr sz="1400" b="0" i="0" u="none" kern="1200" baseline="0">
          <a:solidFill>
            <a:srgbClr val="00000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rgbClr val="CC0000"/>
        </a:buClr>
        <a:buSzTx/>
        <a:buFont typeface="Arial" panose="020B0604020202020204" pitchFamily="34" charset="0"/>
        <a:buChar char="∙"/>
        <a:defRPr sz="1400" b="0" i="0" u="none" kern="1200" baseline="0">
          <a:solidFill>
            <a:srgbClr val="00000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rgbClr val="CC0000"/>
        </a:buClr>
        <a:buSzTx/>
        <a:buFont typeface="Arial" panose="020B0604020202020204" pitchFamily="34" charset="0"/>
        <a:buChar char="∙"/>
        <a:defRPr sz="1400" b="0" i="0" u="none" kern="1200" baseline="0">
          <a:solidFill>
            <a:srgbClr val="000000"/>
          </a:solidFill>
          <a:latin typeface="+mn-lt"/>
          <a:ea typeface="+mn-ea"/>
          <a:cs typeface="+mn-cs"/>
        </a:defRPr>
      </a:lvl9pPr>
    </p:bodyStyle>
    <p:otherStyle>
      <a:lvl1pPr marL="0" lvl="0"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mn-lt"/>
          <a:ea typeface="+mn-ea"/>
          <a:cs typeface="+mn-cs"/>
        </a:defRPr>
      </a:lvl1pPr>
      <a:lvl2pPr marL="457200" lvl="1"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2098" name="Group 14"/>
          <p:cNvGrpSpPr/>
          <p:nvPr userDrawn="1"/>
        </p:nvGrpSpPr>
        <p:grpSpPr>
          <a:xfrm>
            <a:off x="250825" y="0"/>
            <a:ext cx="8713788" cy="6597650"/>
            <a:chOff x="158" y="0"/>
            <a:chExt cx="5489" cy="4156"/>
          </a:xfrm>
        </p:grpSpPr>
        <p:sp>
          <p:nvSpPr>
            <p:cNvPr id="132099" name="Line 2"/>
            <p:cNvSpPr/>
            <p:nvPr userDrawn="1"/>
          </p:nvSpPr>
          <p:spPr>
            <a:xfrm flipV="1">
              <a:off x="295" y="0"/>
              <a:ext cx="0" cy="4156"/>
            </a:xfrm>
            <a:prstGeom prst="line">
              <a:avLst/>
            </a:prstGeom>
            <a:ln w="3175" cap="flat" cmpd="sng">
              <a:solidFill>
                <a:schemeClr val="bg1"/>
              </a:solidFill>
              <a:prstDash val="dash"/>
              <a:headEnd type="none" w="med" len="med"/>
              <a:tailEnd type="none" w="med" len="med"/>
            </a:ln>
          </p:spPr>
        </p:sp>
        <p:sp>
          <p:nvSpPr>
            <p:cNvPr id="132100" name="Line 10"/>
            <p:cNvSpPr/>
            <p:nvPr userDrawn="1"/>
          </p:nvSpPr>
          <p:spPr>
            <a:xfrm flipH="1">
              <a:off x="158" y="371"/>
              <a:ext cx="5489" cy="0"/>
            </a:xfrm>
            <a:prstGeom prst="line">
              <a:avLst/>
            </a:prstGeom>
            <a:ln w="6350" cap="flat" cmpd="sng">
              <a:solidFill>
                <a:schemeClr val="bg1"/>
              </a:solidFill>
              <a:prstDash val="dash"/>
              <a:headEnd type="none" w="med" len="med"/>
              <a:tailEnd type="none" w="med" len="med"/>
            </a:ln>
          </p:spPr>
        </p:sp>
        <p:sp>
          <p:nvSpPr>
            <p:cNvPr id="132101" name="Line 11"/>
            <p:cNvSpPr/>
            <p:nvPr userDrawn="1"/>
          </p:nvSpPr>
          <p:spPr>
            <a:xfrm flipH="1">
              <a:off x="158" y="663"/>
              <a:ext cx="5489" cy="0"/>
            </a:xfrm>
            <a:prstGeom prst="line">
              <a:avLst/>
            </a:prstGeom>
            <a:ln w="6350" cap="flat" cmpd="sng">
              <a:solidFill>
                <a:schemeClr val="bg1"/>
              </a:solidFill>
              <a:prstDash val="dash"/>
              <a:headEnd type="none" w="med" len="med"/>
              <a:tailEnd type="none" w="med" len="med"/>
            </a:ln>
          </p:spPr>
        </p:sp>
      </p:grpSp>
      <p:sp>
        <p:nvSpPr>
          <p:cNvPr id="132102" name="Rectangle 3"/>
          <p:cNvSpPr>
            <a:spLocks noGrp="1"/>
          </p:cNvSpPr>
          <p:nvPr>
            <p:ph type="body" idx="1"/>
          </p:nvPr>
        </p:nvSpPr>
        <p:spPr>
          <a:xfrm>
            <a:off x="215900" y="1700213"/>
            <a:ext cx="8640763" cy="3168650"/>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p:txBody>
      </p:sp>
      <p:sp>
        <p:nvSpPr>
          <p:cNvPr id="132103" name="Rectangle 4"/>
          <p:cNvSpPr>
            <a:spLocks noGrp="1"/>
          </p:cNvSpPr>
          <p:nvPr>
            <p:ph type="title"/>
          </p:nvPr>
        </p:nvSpPr>
        <p:spPr>
          <a:xfrm>
            <a:off x="1871663" y="152400"/>
            <a:ext cx="7021512" cy="1081088"/>
          </a:xfrm>
          <a:prstGeom prst="rect">
            <a:avLst/>
          </a:prstGeom>
          <a:noFill/>
          <a:ln w="9525">
            <a:noFill/>
          </a:ln>
        </p:spPr>
        <p:txBody>
          <a:bodyPr anchor="ctr"/>
          <a:lstStyle/>
          <a:p>
            <a:pPr lvl="0"/>
            <a:r>
              <a:rPr lang="ru-RU" altLang="ru-RU" dirty="0"/>
              <a:t>Образец заголовка</a:t>
            </a:r>
          </a:p>
        </p:txBody>
      </p:sp>
      <p:sp>
        <p:nvSpPr>
          <p:cNvPr id="1454086" name="Rectangle 6"/>
          <p:cNvSpPr>
            <a:spLocks noGrp="1" noChangeArrowheads="1"/>
          </p:cNvSpPr>
          <p:nvPr>
            <p:ph type="sldNum" sz="quarter" idx="4"/>
          </p:nvPr>
        </p:nvSpPr>
        <p:spPr bwMode="auto">
          <a:xfrm>
            <a:off x="8388350" y="6345238"/>
            <a:ext cx="571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800">
                <a:solidFill>
                  <a:srgbClr val="292929"/>
                </a:solidFill>
              </a:defRPr>
            </a:lvl1pPr>
          </a:lstStyle>
          <a:p>
            <a:pPr lvl="0" eaLnBrk="1" hangingPunct="1">
              <a:lnSpc>
                <a:spcPct val="100000"/>
              </a:lnSpc>
              <a:spcBef>
                <a:spcPct val="0"/>
              </a:spcBef>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
        <p:nvSpPr>
          <p:cNvPr id="132105" name="Line 15"/>
          <p:cNvSpPr/>
          <p:nvPr userDrawn="1"/>
        </p:nvSpPr>
        <p:spPr>
          <a:xfrm>
            <a:off x="468313" y="0"/>
            <a:ext cx="0" cy="6858000"/>
          </a:xfrm>
          <a:prstGeom prst="line">
            <a:avLst/>
          </a:prstGeom>
          <a:ln w="9525" cap="flat" cmpd="sng">
            <a:solidFill>
              <a:schemeClr val="bg1"/>
            </a:solidFill>
            <a:prstDash val="dash"/>
            <a:headEnd type="none" w="med" len="med"/>
            <a:tailEnd type="none" w="med" len="med"/>
          </a:ln>
        </p:spPr>
      </p:sp>
      <p:pic>
        <p:nvPicPr>
          <p:cNvPr id="132106" name="Picture 2" descr="C:\Users\Fomin_D\Desktop\1C_Shlepok.png"/>
          <p:cNvPicPr>
            <a:picLocks noChangeAspect="1"/>
          </p:cNvPicPr>
          <p:nvPr userDrawn="1"/>
        </p:nvPicPr>
        <p:blipFill>
          <a:blip r:embed="rId13"/>
          <a:stretch>
            <a:fillRect/>
          </a:stretch>
        </p:blipFill>
        <p:spPr>
          <a:xfrm>
            <a:off x="142875" y="155575"/>
            <a:ext cx="1798638" cy="14017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marL="0" lvl="0" indent="0" algn="l" defTabSz="914400" rtl="0" eaLnBrk="1" fontAlgn="base" latinLnBrk="0" hangingPunct="1">
        <a:lnSpc>
          <a:spcPct val="80000"/>
        </a:lnSpc>
        <a:spcBef>
          <a:spcPct val="0"/>
        </a:spcBef>
        <a:spcAft>
          <a:spcPct val="0"/>
        </a:spcAft>
        <a:buNone/>
        <a:defRPr sz="3200" b="1" i="0" u="none" kern="1200" baseline="0">
          <a:solidFill>
            <a:srgbClr val="000000"/>
          </a:solidFill>
          <a:latin typeface="+mj-lt"/>
          <a:ea typeface="+mj-ea"/>
          <a:cs typeface="+mj-cs"/>
        </a:defRPr>
      </a:lvl1pPr>
    </p:titleStyle>
    <p:bodyStyle>
      <a:lvl1pPr marL="161925" lvl="0" indent="-161925" algn="l" defTabSz="914400" rtl="0" eaLnBrk="1" fontAlgn="base" latinLnBrk="0" hangingPunct="1">
        <a:lnSpc>
          <a:spcPct val="100000"/>
        </a:lnSpc>
        <a:spcBef>
          <a:spcPct val="20000"/>
        </a:spcBef>
        <a:spcAft>
          <a:spcPct val="50000"/>
        </a:spcAft>
        <a:buClr>
          <a:srgbClr val="CC0000"/>
        </a:buClr>
        <a:buFont typeface="Arial" panose="020B0604020202020204" pitchFamily="34" charset="0"/>
        <a:buChar char="•"/>
        <a:defRPr sz="2200" b="0" i="0" u="none" kern="1200" baseline="0">
          <a:solidFill>
            <a:srgbClr val="000000"/>
          </a:solidFill>
          <a:latin typeface="+mn-lt"/>
          <a:ea typeface="+mn-ea"/>
          <a:cs typeface="+mn-cs"/>
        </a:defRPr>
      </a:lvl1pPr>
      <a:lvl2pPr marL="344805" lvl="1" indent="-180975" algn="l" defTabSz="914400" rtl="0" eaLnBrk="1" fontAlgn="base" latinLnBrk="0" hangingPunct="1">
        <a:lnSpc>
          <a:spcPct val="100000"/>
        </a:lnSpc>
        <a:spcBef>
          <a:spcPct val="20000"/>
        </a:spcBef>
        <a:spcAft>
          <a:spcPct val="30000"/>
        </a:spcAft>
        <a:buClr>
          <a:schemeClr val="folHlink"/>
        </a:buClr>
        <a:buFont typeface="Arial" panose="020B0604020202020204" pitchFamily="34" charset="0"/>
        <a:buChar char="•"/>
        <a:defRPr sz="2000" b="0" i="0" u="none" kern="1200" baseline="0">
          <a:solidFill>
            <a:srgbClr val="000000"/>
          </a:solidFill>
          <a:latin typeface="+mn-lt"/>
          <a:ea typeface="+mn-ea"/>
          <a:cs typeface="+mn-cs"/>
        </a:defRPr>
      </a:lvl2pPr>
      <a:lvl3pPr marL="536575" lvl="2" indent="-190500" algn="l" defTabSz="914400" rtl="0" eaLnBrk="1" fontAlgn="base" latinLnBrk="0" hangingPunct="1">
        <a:lnSpc>
          <a:spcPct val="100000"/>
        </a:lnSpc>
        <a:spcBef>
          <a:spcPct val="20000"/>
        </a:spcBef>
        <a:spcAft>
          <a:spcPct val="20000"/>
        </a:spcAft>
        <a:buClr>
          <a:srgbClr val="CC0000"/>
        </a:buClr>
        <a:buFont typeface="Arial" panose="020B0604020202020204" pitchFamily="34" charset="0"/>
        <a:buChar char="•"/>
        <a:defRPr sz="1800" b="0" i="0" u="none" kern="1200" baseline="0">
          <a:solidFill>
            <a:srgbClr val="000000"/>
          </a:solidFill>
          <a:latin typeface="+mn-lt"/>
          <a:ea typeface="+mn-ea"/>
          <a:cs typeface="+mn-cs"/>
        </a:defRPr>
      </a:lvl3pPr>
      <a:lvl4pPr marL="709930" lvl="3" indent="-171450" algn="l" defTabSz="914400" rtl="0" eaLnBrk="1" fontAlgn="base" latinLnBrk="0" hangingPunct="1">
        <a:lnSpc>
          <a:spcPct val="100000"/>
        </a:lnSpc>
        <a:spcBef>
          <a:spcPct val="20000"/>
        </a:spcBef>
        <a:spcAft>
          <a:spcPct val="20000"/>
        </a:spcAft>
        <a:buClr>
          <a:srgbClr val="CC0000"/>
        </a:buClr>
        <a:buFont typeface="Arial" panose="020B0604020202020204" pitchFamily="34" charset="0"/>
        <a:buChar char="•"/>
        <a:defRPr sz="1800" b="0" i="0" u="none" kern="1200" baseline="0">
          <a:solidFill>
            <a:srgbClr val="000000"/>
          </a:solidFill>
          <a:latin typeface="+mn-lt"/>
          <a:ea typeface="+mn-ea"/>
          <a:cs typeface="+mn-cs"/>
        </a:defRPr>
      </a:lvl4pPr>
      <a:lvl5pPr marL="876300" lvl="4" indent="-161925" algn="l" defTabSz="914400" rtl="0" eaLnBrk="1" fontAlgn="base" latinLnBrk="0" hangingPunct="1">
        <a:lnSpc>
          <a:spcPct val="100000"/>
        </a:lnSpc>
        <a:spcBef>
          <a:spcPct val="20000"/>
        </a:spcBef>
        <a:spcAft>
          <a:spcPct val="0"/>
        </a:spcAft>
        <a:buClr>
          <a:srgbClr val="CC0000"/>
        </a:buClr>
        <a:buFontTx/>
        <a:buChar char="•"/>
        <a:defRPr sz="1200" b="0" i="0" u="none" kern="1200" baseline="0">
          <a:solidFill>
            <a:srgbClr val="292929"/>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rgbClr val="CC0000"/>
        </a:buClr>
        <a:buFontTx/>
        <a:buChar char="•"/>
        <a:defRPr sz="1200" b="0" i="0" u="none" kern="1200" baseline="0">
          <a:solidFill>
            <a:srgbClr val="292929"/>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rgbClr val="CC0000"/>
        </a:buClr>
        <a:buFontTx/>
        <a:buChar char="•"/>
        <a:defRPr sz="1200" b="0" i="0" u="none" kern="1200" baseline="0">
          <a:solidFill>
            <a:srgbClr val="292929"/>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rgbClr val="CC0000"/>
        </a:buClr>
        <a:buFontTx/>
        <a:buChar char="•"/>
        <a:defRPr sz="1200" b="0" i="0" u="none" kern="1200" baseline="0">
          <a:solidFill>
            <a:srgbClr val="292929"/>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rgbClr val="CC0000"/>
        </a:buClr>
        <a:buFontTx/>
        <a:buChar char="•"/>
        <a:defRPr sz="1200" b="0" i="0" u="none" kern="1200" baseline="0">
          <a:solidFill>
            <a:srgbClr val="292929"/>
          </a:solidFill>
          <a:latin typeface="+mn-lt"/>
          <a:ea typeface="+mn-ea"/>
          <a:cs typeface="+mn-cs"/>
        </a:defRPr>
      </a:lvl9pPr>
    </p:bodyStyle>
    <p:otherStyle>
      <a:lvl1pPr marL="0" lvl="0"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mn-lt"/>
          <a:ea typeface="+mn-ea"/>
          <a:cs typeface="+mn-cs"/>
        </a:defRPr>
      </a:lvl1pPr>
      <a:lvl2pPr marL="457200" lvl="1"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10000"/>
        </a:lnSpc>
        <a:spcBef>
          <a:spcPct val="50000"/>
        </a:spcBef>
        <a:spcAft>
          <a:spcPct val="0"/>
        </a:spcAft>
        <a:buNone/>
        <a:defRPr sz="2000"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s.1c.ru/db/garant/content/71735192/1/100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ts.1c.ru/db/garant/content/71735192/1/11148" TargetMode="External"/><Relationship Id="rId4" Type="http://schemas.openxmlformats.org/officeDocument/2006/relationships/hyperlink" Target="https://its.1c.ru/db/garant/content/71735192/1/1114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s.1c.ru/db/garant/content/12080897/1/200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its.1c.ru/db/garant/content/12081735/1" TargetMode="External"/><Relationship Id="rId5" Type="http://schemas.openxmlformats.org/officeDocument/2006/relationships/hyperlink" Target="https://its.1c.ru/db/garant/content/12081735/1/2005" TargetMode="External"/><Relationship Id="rId4" Type="http://schemas.openxmlformats.org/officeDocument/2006/relationships/hyperlink" Target="https://its.1c.ru/db/garant/content/12080897/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ts.1c.ru/db/garant/content/71847650/1/100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its.1c.ru/db/garant/content/71847650/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its.1c.ru/db/garant/content/71847650/1/100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its.1c.ru/db/garant/content/71847650/1/1028" TargetMode="External"/><Relationship Id="rId4" Type="http://schemas.openxmlformats.org/officeDocument/2006/relationships/hyperlink" Target="https://its.1c.ru/db/garant/content/71847650/1/102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91440" tIns="45720" rIns="91440" bIns="45720" anchor="ctr"/>
          <a:lstStyle/>
          <a:p>
            <a:br>
              <a:rPr lang="ru-RU" altLang="ru-RU" dirty="0"/>
            </a:br>
            <a:r>
              <a:rPr lang="ru-RU" altLang="ru-RU" dirty="0"/>
              <a:t>Подготовка к формированию регламентированной бюджетной годовой отчетности</a:t>
            </a:r>
          </a:p>
        </p:txBody>
      </p:sp>
      <p:sp>
        <p:nvSpPr>
          <p:cNvPr id="6147" name="Rectangle 3"/>
          <p:cNvSpPr>
            <a:spLocks noGrp="1"/>
          </p:cNvSpPr>
          <p:nvPr>
            <p:ph sz="half" idx="1"/>
          </p:nvPr>
        </p:nvSpPr>
        <p:spPr>
          <a:xfrm>
            <a:off x="1476375" y="4806315"/>
            <a:ext cx="5486400" cy="1070610"/>
          </a:xfrm>
        </p:spPr>
        <p:txBody>
          <a:bodyPr vert="horz" wrap="square" lIns="91440" tIns="45720" rIns="91440" bIns="45720" anchor="t"/>
          <a:lstStyle/>
          <a:p>
            <a:pPr eaLnBrk="1" hangingPunct="1">
              <a:buNone/>
            </a:pPr>
            <a:r>
              <a:rPr lang="ru-RU" altLang="ru-RU" b="1" dirty="0">
                <a:solidFill>
                  <a:srgbClr val="CC3300"/>
                </a:solidFill>
                <a:sym typeface="+mn-ea"/>
              </a:rPr>
              <a:t>Барыкин Иван –  </a:t>
            </a:r>
            <a:r>
              <a:rPr lang="ru-RU" altLang="ru-RU" sz="2600" b="1" dirty="0">
                <a:solidFill>
                  <a:srgbClr val="CC3300"/>
                </a:solidFill>
                <a:sym typeface="+mn-ea"/>
              </a:rPr>
              <a:t>Программист-консультант 1С</a:t>
            </a:r>
            <a:endParaRPr lang="ru-RU" altLang="ru-RU" sz="2600" dirty="0"/>
          </a:p>
        </p:txBody>
      </p:sp>
      <p:pic>
        <p:nvPicPr>
          <p:cNvPr id="2" name="Замещающее содержимое 1"/>
          <p:cNvPicPr>
            <a:picLocks noGrp="1" noChangeAspect="1"/>
          </p:cNvPicPr>
          <p:nvPr>
            <p:ph sz="half" idx="2"/>
          </p:nvPr>
        </p:nvPicPr>
        <p:blipFill>
          <a:blip r:embed="rId3"/>
          <a:stretch>
            <a:fillRect/>
          </a:stretch>
        </p:blipFill>
        <p:spPr>
          <a:xfrm>
            <a:off x="5200650" y="1634490"/>
            <a:ext cx="2402840" cy="295275"/>
          </a:xfrm>
          <a:prstGeom prst="rect">
            <a:avLst/>
          </a:prstGeom>
        </p:spPr>
      </p:pic>
    </p:spTree>
  </p:cSld>
  <p:clrMapOvr>
    <a:masterClrMapping/>
  </p:clrMapOvr>
  <p:transition spd="med" advTm="3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Исправление ошибок прошлых лет с 2019 года</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sp>
        <p:nvSpPr>
          <p:cNvPr id="3" name="Замещающее содержимое 2"/>
          <p:cNvSpPr>
            <a:spLocks noGrp="1"/>
          </p:cNvSpPr>
          <p:nvPr>
            <p:ph sz="half" idx="1"/>
          </p:nvPr>
        </p:nvSpPr>
        <p:spPr>
          <a:xfrm>
            <a:off x="900430" y="1557655"/>
            <a:ext cx="7975600" cy="4824095"/>
          </a:xfrm>
        </p:spPr>
        <p:txBody>
          <a:bodyPr/>
          <a:lstStyle/>
          <a:p>
            <a:r>
              <a:rPr lang="ru-RU" sz="1900" dirty="0"/>
              <a:t>Отражение в формах 0503173 0503773:</a:t>
            </a:r>
          </a:p>
          <a:p>
            <a:r>
              <a:rPr lang="ru-RU" dirty="0"/>
              <a:t>Обороты по исправлению ошибок прошлых лет в корреспонденции со специальными счетами 304 84, 304 94, 304 86, 304 96, 401 18, 401 28, 401 19, 401 29 отражаются в составе Сведений об изменении остатков валюты баланса в графе 6 (по причине 03 - Исправление ошибок прошлых лет). И при этом в остальных отчетах исключаются из оборотов отчетного года, а включаются в остатки на начало отчетного года. </a:t>
            </a:r>
            <a:endParaRPr lang="ru-RU" sz="1900" dirty="0"/>
          </a:p>
        </p:txBody>
      </p:sp>
    </p:spTree>
    <p:extLst>
      <p:ext uri="{BB962C8B-B14F-4D97-AF65-F5344CB8AC3E}">
        <p14:creationId xmlns:p14="http://schemas.microsoft.com/office/powerpoint/2010/main" val="43797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Исправление ошибок прошлых лет с 2019 года</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sp>
        <p:nvSpPr>
          <p:cNvPr id="3" name="Замещающее содержимое 2"/>
          <p:cNvSpPr>
            <a:spLocks noGrp="1"/>
          </p:cNvSpPr>
          <p:nvPr>
            <p:ph sz="half" idx="1"/>
          </p:nvPr>
        </p:nvSpPr>
        <p:spPr>
          <a:xfrm>
            <a:off x="900430" y="1557655"/>
            <a:ext cx="7975600" cy="4824095"/>
          </a:xfrm>
        </p:spPr>
        <p:txBody>
          <a:bodyPr/>
          <a:lstStyle/>
          <a:p>
            <a:r>
              <a:rPr lang="ru-RU" sz="1900" dirty="0"/>
              <a:t>Письмо Минфина России от </a:t>
            </a:r>
            <a:r>
              <a:rPr lang="ru-RU" sz="1900" b="1" dirty="0"/>
              <a:t>31.08.2018 № 02-06-07/62480 «О направлении Методических указаний по применению положений СГС „Учетная политика, оценочные значения и ошибки"»</a:t>
            </a:r>
          </a:p>
          <a:p>
            <a:endParaRPr lang="ru-RU" sz="1900" b="1" dirty="0"/>
          </a:p>
        </p:txBody>
      </p:sp>
      <p:graphicFrame>
        <p:nvGraphicFramePr>
          <p:cNvPr id="4" name="Таблица 3">
            <a:extLst>
              <a:ext uri="{FF2B5EF4-FFF2-40B4-BE49-F238E27FC236}">
                <a16:creationId xmlns:a16="http://schemas.microsoft.com/office/drawing/2014/main" id="{7C8A3559-1C3E-4F23-A7D2-4DFE047A9127}"/>
              </a:ext>
            </a:extLst>
          </p:cNvPr>
          <p:cNvGraphicFramePr>
            <a:graphicFrameLocks noGrp="1"/>
          </p:cNvGraphicFramePr>
          <p:nvPr>
            <p:extLst>
              <p:ext uri="{D42A27DB-BD31-4B8C-83A1-F6EECF244321}">
                <p14:modId xmlns:p14="http://schemas.microsoft.com/office/powerpoint/2010/main" val="1594136747"/>
              </p:ext>
            </p:extLst>
          </p:nvPr>
        </p:nvGraphicFramePr>
        <p:xfrm>
          <a:off x="1115617" y="2708920"/>
          <a:ext cx="7127953" cy="3672830"/>
        </p:xfrm>
        <a:graphic>
          <a:graphicData uri="http://schemas.openxmlformats.org/drawingml/2006/table">
            <a:tbl>
              <a:tblPr/>
              <a:tblGrid>
                <a:gridCol w="1881603">
                  <a:extLst>
                    <a:ext uri="{9D8B030D-6E8A-4147-A177-3AD203B41FA5}">
                      <a16:colId xmlns:a16="http://schemas.microsoft.com/office/drawing/2014/main" val="959362229"/>
                    </a:ext>
                  </a:extLst>
                </a:gridCol>
                <a:gridCol w="2479288">
                  <a:extLst>
                    <a:ext uri="{9D8B030D-6E8A-4147-A177-3AD203B41FA5}">
                      <a16:colId xmlns:a16="http://schemas.microsoft.com/office/drawing/2014/main" val="2081819017"/>
                    </a:ext>
                  </a:extLst>
                </a:gridCol>
                <a:gridCol w="2767062">
                  <a:extLst>
                    <a:ext uri="{9D8B030D-6E8A-4147-A177-3AD203B41FA5}">
                      <a16:colId xmlns:a16="http://schemas.microsoft.com/office/drawing/2014/main" val="4262108674"/>
                    </a:ext>
                  </a:extLst>
                </a:gridCol>
              </a:tblGrid>
              <a:tr h="1553392">
                <a:tc>
                  <a:txBody>
                    <a:bodyPr/>
                    <a:lstStyle/>
                    <a:p>
                      <a:r>
                        <a:rPr lang="ru-RU" sz="1600" b="1">
                          <a:effectLst/>
                          <a:latin typeface="Verdana" panose="020B0604030504040204" pitchFamily="34" charset="0"/>
                        </a:rPr>
                        <a:t>Счет до исправления</a:t>
                      </a:r>
                      <a:r>
                        <a:rPr lang="ru-RU" sz="1600">
                          <a:effectLst/>
                          <a:latin typeface="Verdana" panose="020B0604030504040204" pitchFamily="34" charset="0"/>
                        </a:rPr>
                        <a:t> </a:t>
                      </a:r>
                    </a:p>
                  </a:txBody>
                  <a:tcPr marL="42439" marR="42439" marT="42439" marB="42439" anchor="ctr">
                    <a:lnL w="9525"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tc>
                  <a:txBody>
                    <a:bodyPr/>
                    <a:lstStyle/>
                    <a:p>
                      <a:r>
                        <a:rPr lang="ru-RU" sz="1600" b="1">
                          <a:effectLst/>
                          <a:latin typeface="Verdana" panose="020B0604030504040204" pitchFamily="34" charset="0"/>
                        </a:rPr>
                        <a:t>Счет исправления ошибок (прошлого года)</a:t>
                      </a:r>
                      <a:r>
                        <a:rPr lang="ru-RU" sz="1600">
                          <a:effectLst/>
                          <a:latin typeface="Verdana" panose="020B0604030504040204" pitchFamily="34" charset="0"/>
                        </a:rPr>
                        <a:t> </a:t>
                      </a:r>
                    </a:p>
                  </a:txBody>
                  <a:tcPr marL="42439" marR="42439" marT="42439" marB="42439" anchor="ctr">
                    <a:lnL w="4763"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tc>
                  <a:txBody>
                    <a:bodyPr/>
                    <a:lstStyle/>
                    <a:p>
                      <a:r>
                        <a:rPr lang="ru-RU" sz="1600" b="1">
                          <a:effectLst/>
                          <a:latin typeface="Verdana" panose="020B0604030504040204" pitchFamily="34" charset="0"/>
                        </a:rPr>
                        <a:t>Счет исправления ошибок (ранее прошлого года)</a:t>
                      </a:r>
                      <a:r>
                        <a:rPr lang="ru-RU" sz="1600">
                          <a:effectLst/>
                          <a:latin typeface="Verdana" panose="020B0604030504040204" pitchFamily="34" charset="0"/>
                        </a:rPr>
                        <a:t> </a:t>
                      </a:r>
                    </a:p>
                  </a:txBody>
                  <a:tcPr marL="42439" marR="42439" marT="42439" marB="42439">
                    <a:lnL w="4763"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910938662"/>
                  </a:ext>
                </a:extLst>
              </a:tr>
              <a:tr h="436811">
                <a:tc>
                  <a:txBody>
                    <a:bodyPr/>
                    <a:lstStyle/>
                    <a:p>
                      <a:r>
                        <a:rPr lang="ru-RU" sz="1600">
                          <a:effectLst/>
                          <a:latin typeface="Verdana" panose="020B0604030504040204" pitchFamily="34" charset="0"/>
                        </a:rPr>
                        <a:t>401.10 </a:t>
                      </a:r>
                    </a:p>
                  </a:txBody>
                  <a:tcPr marL="42439" marR="42439" marT="42439" marB="42439">
                    <a:lnL w="9525"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tc>
                  <a:txBody>
                    <a:bodyPr/>
                    <a:lstStyle/>
                    <a:p>
                      <a:r>
                        <a:rPr lang="ru-RU" sz="1600">
                          <a:effectLst/>
                          <a:latin typeface="Verdana" panose="020B0604030504040204" pitchFamily="34" charset="0"/>
                        </a:rPr>
                        <a:t>401.18 </a:t>
                      </a:r>
                    </a:p>
                  </a:txBody>
                  <a:tcPr marL="42439" marR="42439" marT="42439" marB="42439">
                    <a:lnL w="4763"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tc>
                  <a:txBody>
                    <a:bodyPr/>
                    <a:lstStyle/>
                    <a:p>
                      <a:r>
                        <a:rPr lang="ru-RU" sz="1600">
                          <a:effectLst/>
                          <a:latin typeface="Verdana" panose="020B0604030504040204" pitchFamily="34" charset="0"/>
                        </a:rPr>
                        <a:t>401.19 </a:t>
                      </a:r>
                    </a:p>
                  </a:txBody>
                  <a:tcPr marL="42439" marR="42439" marT="42439" marB="42439">
                    <a:lnL w="4763"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560908299"/>
                  </a:ext>
                </a:extLst>
              </a:tr>
              <a:tr h="436811">
                <a:tc>
                  <a:txBody>
                    <a:bodyPr/>
                    <a:lstStyle/>
                    <a:p>
                      <a:r>
                        <a:rPr lang="ru-RU" sz="1600">
                          <a:effectLst/>
                          <a:latin typeface="Verdana" panose="020B0604030504040204" pitchFamily="34" charset="0"/>
                        </a:rPr>
                        <a:t>401.20 </a:t>
                      </a:r>
                    </a:p>
                  </a:txBody>
                  <a:tcPr marL="42439" marR="42439" marT="42439" marB="42439">
                    <a:lnL w="9525"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tc>
                  <a:txBody>
                    <a:bodyPr/>
                    <a:lstStyle/>
                    <a:p>
                      <a:r>
                        <a:rPr lang="ru-RU" sz="1600">
                          <a:effectLst/>
                          <a:latin typeface="Verdana" panose="020B0604030504040204" pitchFamily="34" charset="0"/>
                        </a:rPr>
                        <a:t>401.28 </a:t>
                      </a:r>
                    </a:p>
                  </a:txBody>
                  <a:tcPr marL="42439" marR="42439" marT="42439" marB="42439">
                    <a:lnL w="4763"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tc>
                  <a:txBody>
                    <a:bodyPr/>
                    <a:lstStyle/>
                    <a:p>
                      <a:r>
                        <a:rPr lang="ru-RU" sz="1600">
                          <a:effectLst/>
                          <a:latin typeface="Verdana" panose="020B0604030504040204" pitchFamily="34" charset="0"/>
                        </a:rPr>
                        <a:t>401.29 </a:t>
                      </a:r>
                    </a:p>
                  </a:txBody>
                  <a:tcPr marL="42439" marR="42439" marT="42439" marB="42439">
                    <a:lnL w="4763"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909143834"/>
                  </a:ext>
                </a:extLst>
              </a:tr>
              <a:tr h="436811">
                <a:tc>
                  <a:txBody>
                    <a:bodyPr/>
                    <a:lstStyle/>
                    <a:p>
                      <a:r>
                        <a:rPr lang="ru-RU" sz="1600">
                          <a:effectLst/>
                          <a:latin typeface="Verdana" panose="020B0604030504040204" pitchFamily="34" charset="0"/>
                        </a:rPr>
                        <a:t>304.04 </a:t>
                      </a:r>
                    </a:p>
                  </a:txBody>
                  <a:tcPr marL="42439" marR="42439" marT="42439" marB="42439">
                    <a:lnL w="9525"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tc>
                  <a:txBody>
                    <a:bodyPr/>
                    <a:lstStyle/>
                    <a:p>
                      <a:r>
                        <a:rPr lang="ru-RU" sz="1600">
                          <a:effectLst/>
                          <a:latin typeface="Verdana" panose="020B0604030504040204" pitchFamily="34" charset="0"/>
                        </a:rPr>
                        <a:t>304.84 </a:t>
                      </a:r>
                    </a:p>
                  </a:txBody>
                  <a:tcPr marL="42439" marR="42439" marT="42439" marB="42439">
                    <a:lnL w="4763"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tc>
                  <a:txBody>
                    <a:bodyPr/>
                    <a:lstStyle/>
                    <a:p>
                      <a:r>
                        <a:rPr lang="ru-RU" sz="1600">
                          <a:effectLst/>
                          <a:latin typeface="Verdana" panose="020B0604030504040204" pitchFamily="34" charset="0"/>
                        </a:rPr>
                        <a:t>304.94 </a:t>
                      </a:r>
                    </a:p>
                  </a:txBody>
                  <a:tcPr marL="42439" marR="42439" marT="42439" marB="42439">
                    <a:lnL w="4763"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4763"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280481102"/>
                  </a:ext>
                </a:extLst>
              </a:tr>
              <a:tr h="809005">
                <a:tc>
                  <a:txBody>
                    <a:bodyPr/>
                    <a:lstStyle/>
                    <a:p>
                      <a:r>
                        <a:rPr lang="ru-RU" sz="1600">
                          <a:effectLst/>
                          <a:latin typeface="Verdana" panose="020B0604030504040204" pitchFamily="34" charset="0"/>
                        </a:rPr>
                        <a:t>остальные счета* </a:t>
                      </a:r>
                    </a:p>
                  </a:txBody>
                  <a:tcPr marL="42439" marR="42439" marT="42439" marB="42439">
                    <a:lnL w="9525"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600">
                          <a:effectLst/>
                          <a:latin typeface="Verdana" panose="020B0604030504040204" pitchFamily="34" charset="0"/>
                        </a:rPr>
                        <a:t>304.86 </a:t>
                      </a:r>
                    </a:p>
                  </a:txBody>
                  <a:tcPr marL="42439" marR="42439" marT="42439" marB="42439">
                    <a:lnL w="4763" cap="flat" cmpd="sng" algn="ctr">
                      <a:solidFill>
                        <a:srgbClr val="D22202"/>
                      </a:solidFill>
                      <a:prstDash val="solid"/>
                      <a:round/>
                      <a:headEnd type="none" w="med" len="med"/>
                      <a:tailEnd type="none" w="med" len="med"/>
                    </a:lnL>
                    <a:lnR w="4763"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600" dirty="0">
                          <a:effectLst/>
                          <a:latin typeface="Verdana" panose="020B0604030504040204" pitchFamily="34" charset="0"/>
                        </a:rPr>
                        <a:t>304.96 </a:t>
                      </a:r>
                    </a:p>
                  </a:txBody>
                  <a:tcPr marL="42439" marR="42439" marT="42439" marB="42439">
                    <a:lnL w="4763"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4763"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3618380300"/>
                  </a:ext>
                </a:extLst>
              </a:tr>
            </a:tbl>
          </a:graphicData>
        </a:graphic>
      </p:graphicFrame>
    </p:spTree>
    <p:extLst>
      <p:ext uri="{BB962C8B-B14F-4D97-AF65-F5344CB8AC3E}">
        <p14:creationId xmlns:p14="http://schemas.microsoft.com/office/powerpoint/2010/main" val="360330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Исправление ошибок прошлых лет с 2019 года в «1С:Бухгалтерия государственного учреждения 8»</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pic>
        <p:nvPicPr>
          <p:cNvPr id="6" name="Объект 5">
            <a:extLst>
              <a:ext uri="{FF2B5EF4-FFF2-40B4-BE49-F238E27FC236}">
                <a16:creationId xmlns:a16="http://schemas.microsoft.com/office/drawing/2014/main" id="{67D4FDCF-6E73-4057-8161-8274FF51D2F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1550" y="2204864"/>
            <a:ext cx="7620000" cy="2304256"/>
          </a:xfrm>
        </p:spPr>
      </p:pic>
    </p:spTree>
    <p:extLst>
      <p:ext uri="{BB962C8B-B14F-4D97-AF65-F5344CB8AC3E}">
        <p14:creationId xmlns:p14="http://schemas.microsoft.com/office/powerpoint/2010/main" val="74664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Исправление ошибок прошлых лет с 2019 года</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pic>
        <p:nvPicPr>
          <p:cNvPr id="6" name="Объект 5">
            <a:extLst>
              <a:ext uri="{FF2B5EF4-FFF2-40B4-BE49-F238E27FC236}">
                <a16:creationId xmlns:a16="http://schemas.microsoft.com/office/drawing/2014/main" id="{E632DB28-1D7A-491C-B4A4-2B22B8A566B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0113" y="1772816"/>
            <a:ext cx="7975600" cy="4392488"/>
          </a:xfrm>
        </p:spPr>
      </p:pic>
    </p:spTree>
    <p:extLst>
      <p:ext uri="{BB962C8B-B14F-4D97-AF65-F5344CB8AC3E}">
        <p14:creationId xmlns:p14="http://schemas.microsoft.com/office/powerpoint/2010/main" val="396676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Очередные изменения в порядке формирования бюджетной отчетности</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sp>
        <p:nvSpPr>
          <p:cNvPr id="3" name="Замещающее содержимое 2"/>
          <p:cNvSpPr>
            <a:spLocks noGrp="1"/>
          </p:cNvSpPr>
          <p:nvPr>
            <p:ph sz="half" idx="1"/>
          </p:nvPr>
        </p:nvSpPr>
        <p:spPr>
          <a:xfrm>
            <a:off x="900430" y="1557655"/>
            <a:ext cx="7975600" cy="4824095"/>
          </a:xfrm>
        </p:spPr>
        <p:txBody>
          <a:bodyPr/>
          <a:lstStyle/>
          <a:p>
            <a:r>
              <a:rPr lang="ru-RU" sz="1800" b="1" dirty="0"/>
              <a:t>Справка по консолидируемым расчетам</a:t>
            </a:r>
          </a:p>
          <a:p>
            <a:r>
              <a:rPr lang="ru-RU" sz="1800" dirty="0"/>
              <a:t>Важные изменения в порядке составления справки по консолидируемым расчетам (ф. 0503125) были внесены </a:t>
            </a:r>
            <a:r>
              <a:rPr lang="ru-RU" sz="1800" b="1" dirty="0"/>
              <a:t>Приказом Минфина РФ от 28.02.2019 № 31н</a:t>
            </a:r>
            <a:r>
              <a:rPr lang="ru-RU" sz="1800" dirty="0"/>
              <a:t>. </a:t>
            </a:r>
          </a:p>
          <a:p>
            <a:r>
              <a:rPr lang="ru-RU" sz="1800" dirty="0"/>
              <a:t>Приказ № 72н лишь уточняет особенности отражения показателей в графах 2 и 10 данной отчетной формы. Согласно дополнениям в этих графах помимо ИНН контрагента (взаимосвязанного контрагента по ведомственной подчиненности) может быть указан код </a:t>
            </a:r>
            <a:r>
              <a:rPr lang="ru-RU" sz="1800" b="1" i="1" dirty="0"/>
              <a:t>по реестру участников бюджетного процесса, а также юридических лиц, не являющихся участниками бюджетного процесса</a:t>
            </a:r>
            <a:r>
              <a:rPr lang="ru-RU" sz="1800" dirty="0"/>
              <a:t>. В итоге название графы «ИНН» в справке (ф. 0503125) заменено на «Номер (код) организации». </a:t>
            </a:r>
          </a:p>
          <a:p>
            <a:endParaRPr lang="ru-RU" sz="1800" b="1" dirty="0"/>
          </a:p>
        </p:txBody>
      </p:sp>
    </p:spTree>
    <p:extLst>
      <p:ext uri="{BB962C8B-B14F-4D97-AF65-F5344CB8AC3E}">
        <p14:creationId xmlns:p14="http://schemas.microsoft.com/office/powerpoint/2010/main" val="160532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ctrTitle" sz="quarter" hasCustomPrompt="1"/>
          </p:nvPr>
        </p:nvSpPr>
        <p:spPr/>
        <p:txBody>
          <a:bodyPr vert="horz" wrap="square" lIns="91440" tIns="45720" rIns="91440" bIns="45720" anchor="ctr"/>
          <a:lstStyle/>
          <a:p>
            <a:pPr>
              <a:buClrTx/>
              <a:buSzTx/>
              <a:buFontTx/>
            </a:pPr>
            <a:r>
              <a:rPr lang="ru-RU" altLang="ru-RU" dirty="0">
                <a:latin typeface="+mj-lt"/>
                <a:ea typeface="+mj-ea"/>
                <a:cs typeface="+mj-cs"/>
              </a:rPr>
              <a:t>Благодарим за внимание!</a:t>
            </a:r>
          </a:p>
        </p:txBody>
      </p:sp>
      <p:pic>
        <p:nvPicPr>
          <p:cNvPr id="4" name="Замещающее содержимое 1">
            <a:extLst>
              <a:ext uri="{FF2B5EF4-FFF2-40B4-BE49-F238E27FC236}">
                <a16:creationId xmlns:a16="http://schemas.microsoft.com/office/drawing/2014/main" id="{3290F734-0751-47FA-A222-895D959272E0}"/>
              </a:ext>
            </a:extLst>
          </p:cNvPr>
          <p:cNvPicPr>
            <a:picLocks noChangeAspect="1"/>
          </p:cNvPicPr>
          <p:nvPr/>
        </p:nvPicPr>
        <p:blipFill>
          <a:blip r:embed="rId3"/>
          <a:stretch>
            <a:fillRect/>
          </a:stretch>
        </p:blipFill>
        <p:spPr>
          <a:xfrm>
            <a:off x="2339752" y="1412776"/>
            <a:ext cx="2402840" cy="295275"/>
          </a:xfrm>
          <a:prstGeom prst="rect">
            <a:avLst/>
          </a:prstGeom>
        </p:spPr>
      </p:pic>
    </p:spTree>
  </p:cSld>
  <p:clrMapOvr>
    <a:masterClrMapping/>
  </p:clrMapOvr>
  <p:transition spd="med" advTm="3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836613"/>
            <a:ext cx="6624638" cy="566737"/>
          </a:xfrm>
        </p:spPr>
        <p:txBody>
          <a:bodyPr/>
          <a:lstStyle/>
          <a:p>
            <a:pPr algn="ctr"/>
            <a:r>
              <a:rPr lang="ru-RU" altLang="en-US" sz="2000" dirty="0"/>
              <a:t>Особенности формирования бухгалтерской отчетности за 2019 год</a:t>
            </a:r>
          </a:p>
        </p:txBody>
      </p:sp>
      <p:sp>
        <p:nvSpPr>
          <p:cNvPr id="5" name="Объект 4">
            <a:extLst>
              <a:ext uri="{FF2B5EF4-FFF2-40B4-BE49-F238E27FC236}">
                <a16:creationId xmlns:a16="http://schemas.microsoft.com/office/drawing/2014/main" id="{B8F94304-A727-483E-919B-E3B2D63DDC1E}"/>
              </a:ext>
            </a:extLst>
          </p:cNvPr>
          <p:cNvSpPr>
            <a:spLocks noGrp="1"/>
          </p:cNvSpPr>
          <p:nvPr>
            <p:ph idx="1"/>
          </p:nvPr>
        </p:nvSpPr>
        <p:spPr/>
        <p:txBody>
          <a:bodyPr/>
          <a:lstStyle/>
          <a:p>
            <a:pPr marL="0" indent="0">
              <a:buNone/>
            </a:pPr>
            <a:r>
              <a:rPr lang="en-US" sz="1600" dirty="0"/>
              <a:t>	</a:t>
            </a:r>
            <a:r>
              <a:rPr lang="ru-RU" sz="1600" dirty="0"/>
              <a:t>Как разъяснено Минфином и Федеральным казначейством в Письме </a:t>
            </a:r>
            <a:r>
              <a:rPr lang="ru-RU" sz="1600" b="1" dirty="0"/>
              <a:t>№ 02-06-07/47868 / 07-04-05/02-13482</a:t>
            </a:r>
            <a:r>
              <a:rPr lang="en-US" sz="1600" b="1" dirty="0"/>
              <a:t> </a:t>
            </a:r>
            <a:r>
              <a:rPr lang="ru-RU" sz="1600" b="1" dirty="0"/>
              <a:t>от 28.06.2019</a:t>
            </a:r>
            <a:r>
              <a:rPr lang="ru-RU" sz="1600" dirty="0"/>
              <a:t>, раскрытие данных в бухгалтерской отчетности при составлении отчетности за 2019 год осуществляется по действующей бюджетной классификацией с учетом: </a:t>
            </a:r>
          </a:p>
          <a:p>
            <a:r>
              <a:rPr lang="ru-RU" sz="1600" dirty="0"/>
              <a:t>– Порядка формирования и применения кодов бюджетной классификации РФ, их структуры, принципов назначения, кодов составных частей бюджетной классификации РФ, утвержденного Приказом Минфина РФ от </a:t>
            </a:r>
            <a:r>
              <a:rPr lang="ru-RU" sz="1600" b="1" dirty="0"/>
              <a:t>08.06.2018 № 132н</a:t>
            </a:r>
            <a:r>
              <a:rPr lang="ru-RU" sz="1600" dirty="0"/>
              <a:t> (в редакции приказов Минфина РФ от 06.03.2019 № 36н, от 22.05.2019 № 76н); </a:t>
            </a:r>
          </a:p>
          <a:p>
            <a:r>
              <a:rPr lang="ru-RU" sz="1600" dirty="0"/>
              <a:t>– Правилами применения кодов классификации операций сектора государственного управления, утвержденными </a:t>
            </a:r>
            <a:r>
              <a:rPr lang="ru-RU" sz="1600" b="1" dirty="0"/>
              <a:t>Приказом Минфина РФ от 29.11.2017 № 209н </a:t>
            </a:r>
            <a:r>
              <a:rPr lang="ru-RU" sz="1600" dirty="0"/>
              <a:t>(в редакции приказов Минфина РФ от 30.11.2018 № 246н, от 16.05.2019 № 69н).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a:t>Важные изменения в порядке применения КОСГУ </a:t>
            </a:r>
            <a:r>
              <a:rPr lang="ru-RU" dirty="0"/>
              <a:t>- Поступление нефинансовых активов</a:t>
            </a:r>
            <a:endParaRPr lang="ru-RU" altLang="en-US" dirty="0"/>
          </a:p>
        </p:txBody>
      </p:sp>
      <p:sp>
        <p:nvSpPr>
          <p:cNvPr id="3" name="Замещающее содержимое 2"/>
          <p:cNvSpPr>
            <a:spLocks noGrp="1"/>
          </p:cNvSpPr>
          <p:nvPr>
            <p:ph idx="1"/>
          </p:nvPr>
        </p:nvSpPr>
        <p:spPr/>
        <p:txBody>
          <a:bodyPr/>
          <a:lstStyle/>
          <a:p>
            <a:r>
              <a:rPr lang="ru-RU" altLang="en-US" sz="1400" dirty="0"/>
              <a:t>В обновленном </a:t>
            </a:r>
            <a:r>
              <a:rPr lang="ru-RU" altLang="en-US" sz="1400" b="1" dirty="0"/>
              <a:t>Порядке № 209н </a:t>
            </a:r>
            <a:r>
              <a:rPr lang="ru-RU" altLang="en-US" sz="1400" dirty="0"/>
              <a:t>уточняется, что в рамках статей группы </a:t>
            </a:r>
            <a:r>
              <a:rPr lang="ru-RU" altLang="en-US" sz="1400" b="1" dirty="0"/>
              <a:t>300 «Поступление нефинансовых активов»</a:t>
            </a:r>
            <a:r>
              <a:rPr lang="ru-RU" altLang="en-US" sz="1400" dirty="0"/>
              <a:t> помимо операций, связанных с приобретением, созданием объектов нефинансовых активов, группируются операции по поступлению (принятию к учету) нефинансовых активов. Кроме того, добавлено, что материальные запасы на соответствующие подстатьи статьи </a:t>
            </a:r>
            <a:r>
              <a:rPr lang="ru-RU" altLang="en-US" sz="1400" b="1" dirty="0"/>
              <a:t>340 «Увеличение стоимости материальных запасов» </a:t>
            </a:r>
            <a:r>
              <a:rPr lang="ru-RU" altLang="en-US" sz="1400" dirty="0"/>
              <a:t>КОСГУ следует относить по их целевому (функциональному) назначению. </a:t>
            </a:r>
          </a:p>
          <a:p>
            <a:r>
              <a:rPr lang="ru-RU" altLang="en-US" sz="1400" dirty="0"/>
              <a:t>На основании </a:t>
            </a:r>
            <a:r>
              <a:rPr lang="ru-RU" altLang="en-US" sz="1400" b="1" dirty="0"/>
              <a:t>Приказа № 69н </a:t>
            </a:r>
            <a:r>
              <a:rPr lang="ru-RU" altLang="en-US" sz="1400" dirty="0"/>
              <a:t>перечень операций, отражаемых по подстатьям </a:t>
            </a:r>
            <a:r>
              <a:rPr lang="ru-RU" altLang="en-US" sz="1400" b="1" dirty="0"/>
              <a:t>346 «Увеличение стоимости прочих оборотных запасов (материалов)» </a:t>
            </a:r>
            <a:r>
              <a:rPr lang="ru-RU" altLang="en-US" sz="1400" dirty="0"/>
              <a:t>и</a:t>
            </a:r>
            <a:r>
              <a:rPr lang="ru-RU" altLang="en-US" sz="1400" b="1" dirty="0"/>
              <a:t> 349 «Увеличение стоимости прочих материальных запасов однократного применения»</a:t>
            </a:r>
            <a:r>
              <a:rPr lang="ru-RU" altLang="en-US" sz="1400" dirty="0"/>
              <a:t> КОСГУ, был дополнен следующими позициями:</a:t>
            </a:r>
          </a:p>
          <a:p>
            <a:endParaRPr lang="ru-RU" altLang="en-US" sz="1400" dirty="0"/>
          </a:p>
        </p:txBody>
      </p:sp>
      <p:graphicFrame>
        <p:nvGraphicFramePr>
          <p:cNvPr id="6" name="Таблица 5">
            <a:extLst>
              <a:ext uri="{FF2B5EF4-FFF2-40B4-BE49-F238E27FC236}">
                <a16:creationId xmlns:a16="http://schemas.microsoft.com/office/drawing/2014/main" id="{A17EC077-C45B-4280-B216-3FD2491A8CAA}"/>
              </a:ext>
            </a:extLst>
          </p:cNvPr>
          <p:cNvGraphicFramePr>
            <a:graphicFrameLocks noGrp="1"/>
          </p:cNvGraphicFramePr>
          <p:nvPr>
            <p:extLst>
              <p:ext uri="{D42A27DB-BD31-4B8C-83A1-F6EECF244321}">
                <p14:modId xmlns:p14="http://schemas.microsoft.com/office/powerpoint/2010/main" val="2489210086"/>
              </p:ext>
            </p:extLst>
          </p:nvPr>
        </p:nvGraphicFramePr>
        <p:xfrm>
          <a:off x="1115591" y="4117645"/>
          <a:ext cx="6912818" cy="2388781"/>
        </p:xfrm>
        <a:graphic>
          <a:graphicData uri="http://schemas.openxmlformats.org/drawingml/2006/table">
            <a:tbl>
              <a:tblPr/>
              <a:tblGrid>
                <a:gridCol w="1584201">
                  <a:extLst>
                    <a:ext uri="{9D8B030D-6E8A-4147-A177-3AD203B41FA5}">
                      <a16:colId xmlns:a16="http://schemas.microsoft.com/office/drawing/2014/main" val="2524098122"/>
                    </a:ext>
                  </a:extLst>
                </a:gridCol>
                <a:gridCol w="5328617">
                  <a:extLst>
                    <a:ext uri="{9D8B030D-6E8A-4147-A177-3AD203B41FA5}">
                      <a16:colId xmlns:a16="http://schemas.microsoft.com/office/drawing/2014/main" val="3383172113"/>
                    </a:ext>
                  </a:extLst>
                </a:gridCol>
              </a:tblGrid>
              <a:tr h="460993">
                <a:tc>
                  <a:txBody>
                    <a:bodyPr/>
                    <a:lstStyle/>
                    <a:p>
                      <a:pPr algn="ctr"/>
                      <a:r>
                        <a:rPr lang="ru-RU" sz="1200" b="1">
                          <a:effectLst/>
                          <a:latin typeface="Verdana" panose="020B0604030504040204" pitchFamily="34" charset="0"/>
                        </a:rPr>
                        <a:t>Подстатья КОСГУ</a:t>
                      </a:r>
                      <a:r>
                        <a:rPr lang="ru-RU" sz="1200">
                          <a:effectLst/>
                          <a:latin typeface="Verdana" panose="020B0604030504040204" pitchFamily="34" charset="0"/>
                        </a:rPr>
                        <a:t> </a:t>
                      </a:r>
                    </a:p>
                  </a:txBody>
                  <a:tcPr marL="28575" marR="28575" marT="28575" marB="28575" anchor="ctr">
                    <a:lnL>
                      <a:noFill/>
                    </a:lnL>
                    <a:lnR>
                      <a:noFill/>
                    </a:lnR>
                    <a:lnT>
                      <a:noFill/>
                    </a:lnT>
                    <a:lnB>
                      <a:noFill/>
                    </a:lnB>
                    <a:solidFill>
                      <a:srgbClr val="A6FFBC"/>
                    </a:solidFill>
                  </a:tcPr>
                </a:tc>
                <a:tc>
                  <a:txBody>
                    <a:bodyPr/>
                    <a:lstStyle/>
                    <a:p>
                      <a:pPr algn="ctr"/>
                      <a:r>
                        <a:rPr lang="ru-RU" sz="1200" b="1">
                          <a:effectLst/>
                          <a:latin typeface="Verdana" panose="020B0604030504040204" pitchFamily="34" charset="0"/>
                        </a:rPr>
                        <a:t>Перечень дополненных расходных операций в  </a:t>
                      </a:r>
                      <a:r>
                        <a:rPr lang="ru-RU" sz="1200" b="1">
                          <a:effectLst/>
                          <a:latin typeface="Verdana" panose="020B0604030504040204" pitchFamily="34" charset="0"/>
                          <a:hlinkClick r:id="rId3"/>
                        </a:rPr>
                        <a:t>Порядке № 209н</a:t>
                      </a:r>
                      <a:r>
                        <a:rPr lang="ru-RU" sz="1200">
                          <a:effectLst/>
                          <a:latin typeface="Verdana" panose="020B0604030504040204" pitchFamily="34" charset="0"/>
                        </a:rPr>
                        <a:t> </a:t>
                      </a:r>
                    </a:p>
                  </a:txBody>
                  <a:tcPr marL="28575" marR="28575" marT="28575" marB="28575" anchor="ctr">
                    <a:lnL>
                      <a:noFill/>
                    </a:lnL>
                    <a:lnR>
                      <a:noFill/>
                    </a:lnR>
                    <a:lnT>
                      <a:noFill/>
                    </a:lnT>
                    <a:lnB>
                      <a:noFill/>
                    </a:lnB>
                    <a:solidFill>
                      <a:srgbClr val="A6FFBC"/>
                    </a:solidFill>
                  </a:tcPr>
                </a:tc>
                <a:extLst>
                  <a:ext uri="{0D108BD9-81ED-4DB2-BD59-A6C34878D82A}">
                    <a16:rowId xmlns:a16="http://schemas.microsoft.com/office/drawing/2014/main" val="525608730"/>
                  </a:ext>
                </a:extLst>
              </a:tr>
              <a:tr h="748365">
                <a:tc>
                  <a:txBody>
                    <a:bodyPr/>
                    <a:lstStyle/>
                    <a:p>
                      <a:r>
                        <a:rPr lang="ru-RU" sz="1200" b="1" dirty="0">
                          <a:effectLst/>
                          <a:latin typeface="Verdana" panose="020B0604030504040204" pitchFamily="34" charset="0"/>
                        </a:rPr>
                        <a:t>346</a:t>
                      </a:r>
                      <a:r>
                        <a:rPr lang="ru-RU" sz="1200" dirty="0">
                          <a:effectLst/>
                          <a:latin typeface="Verdana" panose="020B0604030504040204" pitchFamily="34" charset="0"/>
                        </a:rPr>
                        <a:t> </a:t>
                      </a:r>
                    </a:p>
                  </a:txBody>
                  <a:tcPr marL="28575" marR="28575" marT="28575" marB="28575" anchor="ctr">
                    <a:lnL>
                      <a:noFill/>
                    </a:lnL>
                    <a:lnR>
                      <a:noFill/>
                    </a:lnR>
                    <a:lnT>
                      <a:noFill/>
                    </a:lnT>
                    <a:lnB>
                      <a:noFill/>
                    </a:lnB>
                  </a:tcPr>
                </a:tc>
                <a:tc>
                  <a:txBody>
                    <a:bodyPr/>
                    <a:lstStyle/>
                    <a:p>
                      <a:r>
                        <a:rPr lang="ru-RU" sz="1200">
                          <a:effectLst/>
                          <a:latin typeface="Verdana" panose="020B0604030504040204" pitchFamily="34" charset="0"/>
                        </a:rPr>
                        <a:t>Расходы на оплату договоров на приобретение канцелярских товаров и принадлежностей (</a:t>
                      </a:r>
                      <a:r>
                        <a:rPr lang="ru-RU" sz="1200" b="1">
                          <a:effectLst/>
                          <a:latin typeface="Verdana" panose="020B0604030504040204" pitchFamily="34" charset="0"/>
                          <a:hlinkClick r:id="rId4"/>
                        </a:rPr>
                        <a:t>пп. 11.4.6 п. 11.4</a:t>
                      </a:r>
                      <a:r>
                        <a:rPr lang="ru-RU" sz="1200">
                          <a:effectLst/>
                          <a:latin typeface="Verdana" panose="020B0604030504040204" pitchFamily="34" charset="0"/>
                        </a:rPr>
                        <a:t>) </a:t>
                      </a:r>
                    </a:p>
                  </a:txBody>
                  <a:tcPr marL="28575" marR="28575" marT="28575" marB="28575" anchor="ctr">
                    <a:lnL>
                      <a:noFill/>
                    </a:lnL>
                    <a:lnR>
                      <a:noFill/>
                    </a:lnR>
                    <a:lnT>
                      <a:noFill/>
                    </a:lnT>
                    <a:lnB>
                      <a:noFill/>
                    </a:lnB>
                  </a:tcPr>
                </a:tc>
                <a:extLst>
                  <a:ext uri="{0D108BD9-81ED-4DB2-BD59-A6C34878D82A}">
                    <a16:rowId xmlns:a16="http://schemas.microsoft.com/office/drawing/2014/main" val="41079661"/>
                  </a:ext>
                </a:extLst>
              </a:tr>
              <a:tr h="1179423">
                <a:tc>
                  <a:txBody>
                    <a:bodyPr/>
                    <a:lstStyle/>
                    <a:p>
                      <a:r>
                        <a:rPr lang="ru-RU" sz="1200" b="1">
                          <a:effectLst/>
                          <a:latin typeface="Verdana" panose="020B0604030504040204" pitchFamily="34" charset="0"/>
                        </a:rPr>
                        <a:t>349</a:t>
                      </a:r>
                      <a:r>
                        <a:rPr lang="ru-RU" sz="1200">
                          <a:effectLst/>
                          <a:latin typeface="Verdana" panose="020B0604030504040204" pitchFamily="34" charset="0"/>
                        </a:rPr>
                        <a:t> </a:t>
                      </a:r>
                    </a:p>
                  </a:txBody>
                  <a:tcPr marL="28575" marR="28575" marT="28575" marB="28575" anchor="ctr">
                    <a:lnL>
                      <a:noFill/>
                    </a:lnL>
                    <a:lnR>
                      <a:noFill/>
                    </a:lnR>
                    <a:lnT>
                      <a:noFill/>
                    </a:lnT>
                    <a:lnB>
                      <a:noFill/>
                    </a:lnB>
                  </a:tcPr>
                </a:tc>
                <a:tc>
                  <a:txBody>
                    <a:bodyPr/>
                    <a:lstStyle/>
                    <a:p>
                      <a:r>
                        <a:rPr lang="ru-RU" sz="1200" dirty="0">
                          <a:effectLst/>
                          <a:latin typeface="Verdana" panose="020B0604030504040204" pitchFamily="34" charset="0"/>
                        </a:rPr>
                        <a:t>Расходы на оплату договоров на приобретение (изготовление) подарочной, сувенирной продукции, а также иных материальных ценностей в целях награждения, дарения (</a:t>
                      </a:r>
                      <a:r>
                        <a:rPr lang="ru-RU" sz="1200" b="1" dirty="0" err="1">
                          <a:effectLst/>
                          <a:latin typeface="Verdana" panose="020B0604030504040204" pitchFamily="34" charset="0"/>
                          <a:hlinkClick r:id="rId5"/>
                        </a:rPr>
                        <a:t>пп</a:t>
                      </a:r>
                      <a:r>
                        <a:rPr lang="ru-RU" sz="1200" b="1" dirty="0">
                          <a:effectLst/>
                          <a:latin typeface="Verdana" panose="020B0604030504040204" pitchFamily="34" charset="0"/>
                          <a:hlinkClick r:id="rId5"/>
                        </a:rPr>
                        <a:t>. 11.4.8 п. 11.4</a:t>
                      </a:r>
                      <a:r>
                        <a:rPr lang="ru-RU" sz="1200" dirty="0">
                          <a:effectLst/>
                          <a:latin typeface="Verdana" panose="020B0604030504040204" pitchFamily="34" charset="0"/>
                        </a:rPr>
                        <a:t>)</a:t>
                      </a:r>
                    </a:p>
                  </a:txBody>
                  <a:tcPr marL="28575" marR="28575" marT="28575" marB="28575" anchor="ctr">
                    <a:lnL>
                      <a:noFill/>
                    </a:lnL>
                    <a:lnR>
                      <a:noFill/>
                    </a:lnR>
                    <a:lnT>
                      <a:noFill/>
                    </a:lnT>
                    <a:lnB>
                      <a:noFill/>
                    </a:lnB>
                  </a:tcPr>
                </a:tc>
                <a:extLst>
                  <a:ext uri="{0D108BD9-81ED-4DB2-BD59-A6C34878D82A}">
                    <a16:rowId xmlns:a16="http://schemas.microsoft.com/office/drawing/2014/main" val="338906946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6624638" cy="566737"/>
          </a:xfrm>
        </p:spPr>
        <p:txBody>
          <a:bodyPr/>
          <a:lstStyle/>
          <a:p>
            <a:pPr algn="ctr"/>
            <a:r>
              <a:rPr lang="ru-RU" sz="2000" dirty="0"/>
              <a:t>Важные изменения в порядке применения КОСГУ </a:t>
            </a:r>
            <a:r>
              <a:rPr lang="ru-RU" dirty="0"/>
              <a:t>- Отражение расчетов по укрупненным статьям КОСГУ</a:t>
            </a:r>
            <a:endParaRPr lang="ru-RU" altLang="en-US" dirty="0"/>
          </a:p>
        </p:txBody>
      </p:sp>
      <p:sp>
        <p:nvSpPr>
          <p:cNvPr id="3" name="Замещающее содержимое 2"/>
          <p:cNvSpPr>
            <a:spLocks noGrp="1"/>
          </p:cNvSpPr>
          <p:nvPr>
            <p:ph idx="1"/>
          </p:nvPr>
        </p:nvSpPr>
        <p:spPr/>
        <p:txBody>
          <a:bodyPr/>
          <a:lstStyle/>
          <a:p>
            <a:pPr marL="0" indent="0">
              <a:buNone/>
            </a:pPr>
            <a:endParaRPr lang="en-US" alt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marL="0" indent="0">
              <a:buNone/>
            </a:pPr>
            <a:endParaRPr lang="en-US" altLang="en-US" sz="1800" dirty="0">
              <a:solidFill>
                <a:schemeClr val="tx1"/>
              </a:solidFill>
              <a:effectLst>
                <a:outerShdw blurRad="38100" dist="19050" dir="2700000" algn="tl" rotWithShape="0">
                  <a:schemeClr val="dk1">
                    <a:alpha val="40000"/>
                  </a:schemeClr>
                </a:outerShdw>
              </a:effectLst>
            </a:endParaRPr>
          </a:p>
          <a:p>
            <a:endParaRPr lang="ru-RU" altLang="en-US" sz="1800" dirty="0"/>
          </a:p>
          <a:p>
            <a:endParaRPr lang="ru-RU" altLang="en-US" sz="1800" dirty="0"/>
          </a:p>
        </p:txBody>
      </p:sp>
      <p:graphicFrame>
        <p:nvGraphicFramePr>
          <p:cNvPr id="4" name="Таблица 3">
            <a:extLst>
              <a:ext uri="{FF2B5EF4-FFF2-40B4-BE49-F238E27FC236}">
                <a16:creationId xmlns:a16="http://schemas.microsoft.com/office/drawing/2014/main" id="{F3B3D821-0E64-4F66-A283-E91E06A3E808}"/>
              </a:ext>
            </a:extLst>
          </p:cNvPr>
          <p:cNvGraphicFramePr>
            <a:graphicFrameLocks noGrp="1"/>
          </p:cNvGraphicFramePr>
          <p:nvPr>
            <p:extLst>
              <p:ext uri="{D42A27DB-BD31-4B8C-83A1-F6EECF244321}">
                <p14:modId xmlns:p14="http://schemas.microsoft.com/office/powerpoint/2010/main" val="1265379307"/>
              </p:ext>
            </p:extLst>
          </p:nvPr>
        </p:nvGraphicFramePr>
        <p:xfrm>
          <a:off x="467544" y="1403449"/>
          <a:ext cx="8352556" cy="5258951"/>
        </p:xfrm>
        <a:graphic>
          <a:graphicData uri="http://schemas.openxmlformats.org/drawingml/2006/table">
            <a:tbl>
              <a:tblPr/>
              <a:tblGrid>
                <a:gridCol w="936104">
                  <a:extLst>
                    <a:ext uri="{9D8B030D-6E8A-4147-A177-3AD203B41FA5}">
                      <a16:colId xmlns:a16="http://schemas.microsoft.com/office/drawing/2014/main" val="4083996186"/>
                    </a:ext>
                  </a:extLst>
                </a:gridCol>
                <a:gridCol w="7416452">
                  <a:extLst>
                    <a:ext uri="{9D8B030D-6E8A-4147-A177-3AD203B41FA5}">
                      <a16:colId xmlns:a16="http://schemas.microsoft.com/office/drawing/2014/main" val="3581957396"/>
                    </a:ext>
                  </a:extLst>
                </a:gridCol>
              </a:tblGrid>
              <a:tr h="113574">
                <a:tc>
                  <a:txBody>
                    <a:bodyPr/>
                    <a:lstStyle/>
                    <a:p>
                      <a:pPr algn="ctr"/>
                      <a:r>
                        <a:rPr lang="ru-RU" sz="1000" b="1" dirty="0">
                          <a:effectLst/>
                          <a:latin typeface="Verdana" panose="020B0604030504040204" pitchFamily="34" charset="0"/>
                        </a:rPr>
                        <a:t>Код</a:t>
                      </a:r>
                      <a:r>
                        <a:rPr lang="ru-RU" sz="1000" dirty="0">
                          <a:effectLst/>
                          <a:latin typeface="Verdana" panose="020B0604030504040204" pitchFamily="34" charset="0"/>
                        </a:rPr>
                        <a:t>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pPr algn="ctr"/>
                      <a:r>
                        <a:rPr lang="ru-RU" sz="1000" b="1" dirty="0">
                          <a:effectLst/>
                          <a:latin typeface="Verdana" panose="020B0604030504040204" pitchFamily="34" charset="0"/>
                        </a:rPr>
                        <a:t>Наименование</a:t>
                      </a:r>
                      <a:r>
                        <a:rPr lang="ru-RU" sz="600" dirty="0">
                          <a:effectLst/>
                          <a:latin typeface="Verdana" panose="020B0604030504040204" pitchFamily="34" charset="0"/>
                        </a:rPr>
                        <a:t>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78014015"/>
                  </a:ext>
                </a:extLst>
              </a:tr>
              <a:tr h="558815">
                <a:tc>
                  <a:txBody>
                    <a:bodyPr/>
                    <a:lstStyle/>
                    <a:p>
                      <a:r>
                        <a:rPr lang="ru-RU" sz="1400">
                          <a:effectLst/>
                          <a:latin typeface="Verdana" panose="020B0604030504040204" pitchFamily="34" charset="0"/>
                        </a:rPr>
                        <a:t>561/661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dirty="0">
                          <a:effectLst/>
                          <a:latin typeface="Verdana" panose="020B0604030504040204" pitchFamily="34" charset="0"/>
                        </a:rPr>
                        <a:t>Увеличение (уменьшение) прочей дебиторской задолженности по расчетам с участниками бюджетного процесса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2064423040"/>
                  </a:ext>
                </a:extLst>
              </a:tr>
              <a:tr h="648072">
                <a:tc>
                  <a:txBody>
                    <a:bodyPr/>
                    <a:lstStyle/>
                    <a:p>
                      <a:r>
                        <a:rPr lang="ru-RU" sz="1400" dirty="0">
                          <a:effectLst/>
                          <a:latin typeface="Verdana" panose="020B0604030504040204" pitchFamily="34" charset="0"/>
                        </a:rPr>
                        <a:t>562/662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a:effectLst/>
                          <a:latin typeface="Verdana" panose="020B0604030504040204" pitchFamily="34" charset="0"/>
                        </a:rPr>
                        <a:t>Увеличение (уменьшение) прочей дебиторской задолженности по расчетам с государственными (муниципальными) бюджетными и автономными учреждениями </a:t>
                      </a:r>
                    </a:p>
                  </a:txBody>
                  <a:tcPr marL="14832" marR="14832" marT="14832" marB="14832">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917867138"/>
                  </a:ext>
                </a:extLst>
              </a:tr>
              <a:tr h="595920">
                <a:tc>
                  <a:txBody>
                    <a:bodyPr/>
                    <a:lstStyle/>
                    <a:p>
                      <a:r>
                        <a:rPr lang="ru-RU" sz="1400">
                          <a:effectLst/>
                          <a:latin typeface="Verdana" panose="020B0604030504040204" pitchFamily="34" charset="0"/>
                        </a:rPr>
                        <a:t>563/663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a:effectLst/>
                          <a:latin typeface="Verdana" panose="020B0604030504040204" pitchFamily="34" charset="0"/>
                        </a:rPr>
                        <a:t>Увеличение (уменьшение) прочей дебиторской задолженности по расчетам с финансовыми и нефинансовыми организациями государственного сектора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884101228"/>
                  </a:ext>
                </a:extLst>
              </a:tr>
              <a:tr h="543768">
                <a:tc>
                  <a:txBody>
                    <a:bodyPr/>
                    <a:lstStyle/>
                    <a:p>
                      <a:r>
                        <a:rPr lang="ru-RU" sz="1400">
                          <a:effectLst/>
                          <a:latin typeface="Verdana" panose="020B0604030504040204" pitchFamily="34" charset="0"/>
                        </a:rPr>
                        <a:t>564/664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a:effectLst/>
                          <a:latin typeface="Verdana" panose="020B0604030504040204" pitchFamily="34" charset="0"/>
                        </a:rPr>
                        <a:t>Увеличение (уменьшение) прочей дебиторской задолженности по расчетам с иными нефинансовыми организациями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915449518"/>
                  </a:ext>
                </a:extLst>
              </a:tr>
              <a:tr h="432048">
                <a:tc>
                  <a:txBody>
                    <a:bodyPr/>
                    <a:lstStyle/>
                    <a:p>
                      <a:r>
                        <a:rPr lang="ru-RU" sz="1400">
                          <a:effectLst/>
                          <a:latin typeface="Verdana" panose="020B0604030504040204" pitchFamily="34" charset="0"/>
                        </a:rPr>
                        <a:t>565/665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a:effectLst/>
                          <a:latin typeface="Verdana" panose="020B0604030504040204" pitchFamily="34" charset="0"/>
                        </a:rPr>
                        <a:t>Увеличение (уменьшение) прочей дебиторской задолженности по расчетам с иными финансовыми организациями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585215056"/>
                  </a:ext>
                </a:extLst>
              </a:tr>
              <a:tr h="619544">
                <a:tc>
                  <a:txBody>
                    <a:bodyPr/>
                    <a:lstStyle/>
                    <a:p>
                      <a:r>
                        <a:rPr lang="ru-RU" sz="1400">
                          <a:effectLst/>
                          <a:latin typeface="Verdana" panose="020B0604030504040204" pitchFamily="34" charset="0"/>
                        </a:rPr>
                        <a:t>566/666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a:effectLst/>
                          <a:latin typeface="Verdana" panose="020B0604030504040204" pitchFamily="34" charset="0"/>
                        </a:rPr>
                        <a:t>Увеличение (уменьшение) прочей дебиторской задолженности по расчетам с некоммерческими организациями и физическими лицами - производителями товаров, работ, услуг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775802794"/>
                  </a:ext>
                </a:extLst>
              </a:tr>
              <a:tr h="351368">
                <a:tc>
                  <a:txBody>
                    <a:bodyPr/>
                    <a:lstStyle/>
                    <a:p>
                      <a:r>
                        <a:rPr lang="ru-RU" sz="1400">
                          <a:effectLst/>
                          <a:latin typeface="Verdana" panose="020B0604030504040204" pitchFamily="34" charset="0"/>
                        </a:rPr>
                        <a:t>567/667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a:effectLst/>
                          <a:latin typeface="Verdana" panose="020B0604030504040204" pitchFamily="34" charset="0"/>
                        </a:rPr>
                        <a:t>Увеличение прочей дебиторской задолженности по расчетам с физическими лицами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826264124"/>
                  </a:ext>
                </a:extLst>
              </a:tr>
              <a:tr h="490480">
                <a:tc>
                  <a:txBody>
                    <a:bodyPr/>
                    <a:lstStyle/>
                    <a:p>
                      <a:r>
                        <a:rPr lang="ru-RU" sz="1400">
                          <a:effectLst/>
                          <a:latin typeface="Verdana" panose="020B0604030504040204" pitchFamily="34" charset="0"/>
                        </a:rPr>
                        <a:t>568/668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a:effectLst/>
                          <a:latin typeface="Verdana" panose="020B0604030504040204" pitchFamily="34" charset="0"/>
                        </a:rPr>
                        <a:t>Увеличение (уменьшение) прочей дебиторской задолженности по расчетам с наднациональными организациями и правительствами иностранных государств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599682979"/>
                  </a:ext>
                </a:extLst>
              </a:tr>
              <a:tr h="429792">
                <a:tc>
                  <a:txBody>
                    <a:bodyPr/>
                    <a:lstStyle/>
                    <a:p>
                      <a:r>
                        <a:rPr lang="ru-RU" sz="1400">
                          <a:effectLst/>
                          <a:latin typeface="Verdana" panose="020B0604030504040204" pitchFamily="34" charset="0"/>
                        </a:rPr>
                        <a:t>569/669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tc>
                  <a:txBody>
                    <a:bodyPr/>
                    <a:lstStyle/>
                    <a:p>
                      <a:r>
                        <a:rPr lang="ru-RU" sz="1400" dirty="0">
                          <a:effectLst/>
                          <a:latin typeface="Verdana" panose="020B0604030504040204" pitchFamily="34" charset="0"/>
                        </a:rPr>
                        <a:t>Увеличение (уменьшение) прочей дебиторской задолженности по расчетам с нерезидентами </a:t>
                      </a:r>
                    </a:p>
                  </a:txBody>
                  <a:tcPr marL="14832" marR="14832" marT="14832" marB="14832" anchor="ctr">
                    <a:lnL w="9525" cap="flat" cmpd="sng" algn="ctr">
                      <a:solidFill>
                        <a:srgbClr val="D22202"/>
                      </a:solidFill>
                      <a:prstDash val="solid"/>
                      <a:round/>
                      <a:headEnd type="none" w="med" len="med"/>
                      <a:tailEnd type="none" w="med" len="med"/>
                    </a:lnL>
                    <a:lnR w="9525" cap="flat" cmpd="sng" algn="ctr">
                      <a:solidFill>
                        <a:srgbClr val="D22202"/>
                      </a:solidFill>
                      <a:prstDash val="solid"/>
                      <a:round/>
                      <a:headEnd type="none" w="med" len="med"/>
                      <a:tailEnd type="none" w="med" len="med"/>
                    </a:lnR>
                    <a:lnT w="9525" cap="flat" cmpd="sng" algn="ctr">
                      <a:solidFill>
                        <a:srgbClr val="D22202"/>
                      </a:solidFill>
                      <a:prstDash val="solid"/>
                      <a:round/>
                      <a:headEnd type="none" w="med" len="med"/>
                      <a:tailEnd type="none" w="med" len="med"/>
                    </a:lnT>
                    <a:lnB w="9525" cap="flat" cmpd="sng" algn="ctr">
                      <a:solidFill>
                        <a:srgbClr val="D22202"/>
                      </a:solidFill>
                      <a:prstDash val="solid"/>
                      <a:round/>
                      <a:headEnd type="none" w="med" len="med"/>
                      <a:tailEnd type="none" w="med" len="med"/>
                    </a:lnB>
                  </a:tcPr>
                </a:tc>
                <a:extLst>
                  <a:ext uri="{0D108BD9-81ED-4DB2-BD59-A6C34878D82A}">
                    <a16:rowId xmlns:a16="http://schemas.microsoft.com/office/drawing/2014/main" val="184128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t>Следует ли переносить остатки на начало года по счетам расчетов на детальные КЭК</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sp>
        <p:nvSpPr>
          <p:cNvPr id="3" name="Замещающее содержимое 2"/>
          <p:cNvSpPr>
            <a:spLocks noGrp="1"/>
          </p:cNvSpPr>
          <p:nvPr>
            <p:ph sz="half" idx="1"/>
          </p:nvPr>
        </p:nvSpPr>
        <p:spPr>
          <a:xfrm>
            <a:off x="900430" y="1557655"/>
            <a:ext cx="7975600" cy="4824095"/>
          </a:xfrm>
        </p:spPr>
        <p:txBody>
          <a:bodyPr/>
          <a:lstStyle/>
          <a:p>
            <a:pPr marL="0" indent="0">
              <a:buNone/>
            </a:pPr>
            <a:r>
              <a:rPr lang="ru-RU" sz="1800" dirty="0"/>
              <a:t>Согласно </a:t>
            </a:r>
            <a:r>
              <a:rPr lang="ru-RU" sz="1800" u="sng" dirty="0">
                <a:hlinkClick r:id="rId3"/>
              </a:rPr>
              <a:t>пункту 2 Инструкции по применению Плана счетов бюджетного учета</a:t>
            </a:r>
            <a:r>
              <a:rPr lang="ru-RU" sz="1800" dirty="0"/>
              <a:t>, </a:t>
            </a:r>
            <a:r>
              <a:rPr lang="ru-RU" sz="1800" dirty="0" err="1"/>
              <a:t>утвержденой</a:t>
            </a:r>
            <a:r>
              <a:rPr lang="ru-RU" sz="1800" dirty="0"/>
              <a:t> приказом Минфина России </a:t>
            </a:r>
            <a:r>
              <a:rPr lang="ru-RU" sz="1800" u="sng" dirty="0">
                <a:hlinkClick r:id="rId4"/>
              </a:rPr>
              <a:t>от 06.12.2010 № 162н</a:t>
            </a:r>
            <a:r>
              <a:rPr lang="ru-RU" sz="1800" dirty="0"/>
              <a:t> (</a:t>
            </a:r>
            <a:r>
              <a:rPr lang="ru-RU" sz="1800" u="sng" dirty="0">
                <a:hlinkClick r:id="rId5"/>
              </a:rPr>
              <a:t>п. 5 Инструкции</a:t>
            </a:r>
            <a:r>
              <a:rPr lang="ru-RU" sz="1800" dirty="0"/>
              <a:t> по применению Плана счетов бухгалтерского учета бюджетных учреждений, утв. приказом Минфина России </a:t>
            </a:r>
            <a:r>
              <a:rPr lang="ru-RU" sz="1800" u="sng" dirty="0">
                <a:hlinkClick r:id="rId6"/>
              </a:rPr>
              <a:t>от 16.12.2010 № 174н</a:t>
            </a:r>
            <a:r>
              <a:rPr lang="ru-RU" sz="1800" dirty="0"/>
              <a:t>): </a:t>
            </a:r>
          </a:p>
          <a:p>
            <a:pPr marL="0" indent="0">
              <a:buNone/>
            </a:pPr>
            <a:r>
              <a:rPr lang="ru-RU" altLang="en-US" sz="2000" dirty="0">
                <a:solidFill>
                  <a:schemeClr val="tx1"/>
                </a:solidFill>
                <a:effectLst>
                  <a:outerShdw blurRad="38100" dist="19050" dir="2700000" algn="tl" rotWithShape="0">
                    <a:schemeClr val="dk1">
                      <a:alpha val="40000"/>
                    </a:schemeClr>
                  </a:outerShdw>
                </a:effectLst>
              </a:rPr>
              <a:t>Выдержка из документа </a:t>
            </a:r>
          </a:p>
          <a:p>
            <a:pPr marL="0" indent="0">
              <a:buNone/>
            </a:pPr>
            <a:r>
              <a:rPr lang="ru-RU" altLang="en-US" sz="2000" dirty="0">
                <a:solidFill>
                  <a:schemeClr val="tx1"/>
                </a:solidFill>
                <a:effectLst>
                  <a:outerShdw blurRad="38100" dist="19050" dir="2700000" algn="tl" rotWithShape="0">
                    <a:schemeClr val="dk1">
                      <a:alpha val="40000"/>
                    </a:schemeClr>
                  </a:outerShdw>
                </a:effectLst>
              </a:rPr>
              <a:t>«При завершении текущего финансового года обороты по счетам, отражающим увеличение и уменьшение активов и обязательств, в регистры бухгалтерского учета очередного финансового года не переходят.» </a:t>
            </a:r>
          </a:p>
          <a:p>
            <a:pPr marL="0" indent="0">
              <a:buNone/>
            </a:pPr>
            <a:endParaRPr lang="ru-RU" altLang="en-US" sz="1800"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Исправление ошибок прошлых лет с 2019 года</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sp>
        <p:nvSpPr>
          <p:cNvPr id="3" name="Замещающее содержимое 2"/>
          <p:cNvSpPr>
            <a:spLocks noGrp="1"/>
          </p:cNvSpPr>
          <p:nvPr>
            <p:ph sz="half" idx="1"/>
          </p:nvPr>
        </p:nvSpPr>
        <p:spPr>
          <a:xfrm>
            <a:off x="900430" y="1557655"/>
            <a:ext cx="7975600" cy="4824095"/>
          </a:xfrm>
        </p:spPr>
        <p:txBody>
          <a:bodyPr/>
          <a:lstStyle/>
          <a:p>
            <a:pPr marL="0" indent="0">
              <a:buNone/>
            </a:pPr>
            <a:r>
              <a:rPr lang="ru-RU" i="1" dirty="0"/>
              <a:t>С 01.01.2019 вступил в действие </a:t>
            </a:r>
            <a:r>
              <a:rPr lang="ru-RU" i="1" u="sng" dirty="0">
                <a:hlinkClick r:id="rId3"/>
              </a:rPr>
              <a:t>Федеральный стандарт</a:t>
            </a:r>
            <a:r>
              <a:rPr lang="ru-RU" i="1" dirty="0"/>
              <a:t> бухгалтерского учета для организаций государственного сектора «Учетная политика, оценочные значения и ошибки» (утв. приказом Минфина России </a:t>
            </a:r>
            <a:r>
              <a:rPr lang="ru-RU" i="1" u="sng" dirty="0">
                <a:hlinkClick r:id="rId4"/>
              </a:rPr>
              <a:t>от 30.12.2017 № 274н</a:t>
            </a:r>
            <a:r>
              <a:rPr lang="ru-RU" i="1" dirty="0"/>
              <a:t>). Стандарт ввел новый порядок отражения исправления ошибок прошлых лет в учете и отчетности.</a:t>
            </a:r>
            <a:endParaRPr lang="ru-RU" altLang="en-US" sz="1800" dirty="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475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Исправление ошибок прошлых лет с 2019 года</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sp>
        <p:nvSpPr>
          <p:cNvPr id="3" name="Замещающее содержимое 2"/>
          <p:cNvSpPr>
            <a:spLocks noGrp="1"/>
          </p:cNvSpPr>
          <p:nvPr>
            <p:ph sz="half" idx="1"/>
          </p:nvPr>
        </p:nvSpPr>
        <p:spPr>
          <a:xfrm>
            <a:off x="900430" y="1557655"/>
            <a:ext cx="7975600" cy="4824095"/>
          </a:xfrm>
        </p:spPr>
        <p:txBody>
          <a:bodyPr/>
          <a:lstStyle/>
          <a:p>
            <a:r>
              <a:rPr lang="ru-RU" sz="1800" b="1" dirty="0"/>
              <a:t>Выдержка из документа:</a:t>
            </a:r>
            <a:r>
              <a:rPr lang="ru-RU" sz="1800" dirty="0"/>
              <a:t> </a:t>
            </a:r>
          </a:p>
          <a:p>
            <a:r>
              <a:rPr lang="ru-RU" sz="1800" dirty="0"/>
              <a:t>«...в бухгалтерском учете подлежит отражению информация, не содержащая существенных ошибок и искажений, позволяющая ее пользователям положиться на нее, как на правдивую; </a:t>
            </a:r>
          </a:p>
          <a:p>
            <a:r>
              <a:rPr lang="ru-RU" sz="1800" dirty="0"/>
              <a:t>наличие ошибок и (или) искажений по показателям (аналитическим показателям) бухгалтерской (финансовой) отчетности субъекта учета, не влияющих на экономическое решение учредителей учреждения (пользователей информации), принимаемое на основании данных такой бухгалтерской (финансовой) отчетности, и не формирующих показатели, необходимые для оценки (определения) исполнения субъектом учета (субъектом отчетности) условий получения субсидий бюджетными (автономными) учреждениями, условий получения бюджетных кредитов, межбюджетных трансфертов, иных бюджетных ограничений, не влияет на достоверность бухгалтерской (финансовой) отчетности;» </a:t>
            </a:r>
          </a:p>
          <a:p>
            <a:pPr marL="0" indent="0">
              <a:buNone/>
            </a:pPr>
            <a:endParaRPr lang="ru-RU" altLang="en-US" sz="1800" dirty="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5264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Исправление ошибок прошлых лет с 2019 года</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sp>
        <p:nvSpPr>
          <p:cNvPr id="3" name="Замещающее содержимое 2"/>
          <p:cNvSpPr>
            <a:spLocks noGrp="1"/>
          </p:cNvSpPr>
          <p:nvPr>
            <p:ph sz="half" idx="1"/>
          </p:nvPr>
        </p:nvSpPr>
        <p:spPr>
          <a:xfrm>
            <a:off x="900430" y="1557655"/>
            <a:ext cx="7975600" cy="4824095"/>
          </a:xfrm>
        </p:spPr>
        <p:txBody>
          <a:bodyPr/>
          <a:lstStyle/>
          <a:p>
            <a:pPr marL="0" indent="0">
              <a:buNone/>
            </a:pPr>
            <a:r>
              <a:rPr lang="ru-RU" sz="2000" dirty="0"/>
              <a:t>Согласно </a:t>
            </a:r>
            <a:r>
              <a:rPr lang="ru-RU" sz="2000" u="sng" dirty="0">
                <a:hlinkClick r:id="rId3"/>
              </a:rPr>
              <a:t>Стандарту «Учетная политика, оценочные значения и ошибки</a:t>
            </a:r>
            <a:r>
              <a:rPr lang="ru-RU" sz="2000" dirty="0"/>
              <a:t> »:</a:t>
            </a:r>
          </a:p>
          <a:p>
            <a:r>
              <a:rPr lang="ru-RU" sz="1600" b="1" dirty="0"/>
              <a:t>Выдержка из документа</a:t>
            </a:r>
            <a:r>
              <a:rPr lang="ru-RU" sz="1600" dirty="0"/>
              <a:t> </a:t>
            </a:r>
          </a:p>
          <a:p>
            <a:r>
              <a:rPr lang="ru-RU" sz="1600" dirty="0"/>
              <a:t>«Ошибкой в бухгалтерской отчетности считаются пропуск и (или) искажение, возникшие при ведении бухгалтерского учета и (или) формировании бухгалтерской отчетности в результате неправильного использования информации о фактах хозяйственной жизни отчетного периода, которая была доступна на дату подписания отчетности и должна была быть получена и использована при ее подготовке (далее - ошибка отчетного периода).» </a:t>
            </a:r>
          </a:p>
          <a:p>
            <a:r>
              <a:rPr lang="ru-RU" sz="1600" i="1" dirty="0"/>
              <a:t>(</a:t>
            </a:r>
            <a:r>
              <a:rPr lang="ru-RU" sz="1600" i="1" dirty="0">
                <a:hlinkClick r:id="rId4"/>
              </a:rPr>
              <a:t>п. 27 Стандарта</a:t>
            </a:r>
            <a:r>
              <a:rPr lang="ru-RU" sz="1600" i="1" dirty="0"/>
              <a:t>) </a:t>
            </a:r>
            <a:endParaRPr lang="ru-RU" sz="1600" dirty="0"/>
          </a:p>
          <a:p>
            <a:r>
              <a:rPr lang="ru-RU" sz="1600" dirty="0"/>
              <a:t>«Исправление выявленной ошибки производится в бухгалтерском учете дополнительной бухгалтерской записью либо бухгалтерской записью способом "Красное </a:t>
            </a:r>
            <a:r>
              <a:rPr lang="ru-RU" sz="1600" dirty="0" err="1"/>
              <a:t>сторно</a:t>
            </a:r>
            <a:r>
              <a:rPr lang="ru-RU" sz="1600" dirty="0"/>
              <a:t>" и дополнительной бухгалтерской записью.» </a:t>
            </a:r>
          </a:p>
          <a:p>
            <a:r>
              <a:rPr lang="ru-RU" sz="1600" i="1" dirty="0"/>
              <a:t>(</a:t>
            </a:r>
            <a:r>
              <a:rPr lang="ru-RU" sz="1600" i="1" dirty="0">
                <a:hlinkClick r:id="rId5"/>
              </a:rPr>
              <a:t>п. 28 Стандарта</a:t>
            </a:r>
            <a:r>
              <a:rPr lang="ru-RU" sz="1600" i="1" dirty="0"/>
              <a:t>)</a:t>
            </a:r>
            <a:endParaRPr lang="ru-RU" sz="1600" dirty="0"/>
          </a:p>
          <a:p>
            <a:pPr marL="0" indent="0">
              <a:buNone/>
            </a:pPr>
            <a:endParaRPr lang="ru-RU" altLang="en-US" sz="1800" dirty="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5432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Исправление ошибок прошлых лет с 2019 года</a:t>
            </a:r>
            <a:endParaRPr lang="ru-RU" altLang="en-US" dirty="0">
              <a:solidFill>
                <a:schemeClr val="tx2">
                  <a:lumMod val="75000"/>
                </a:schemeClr>
              </a:solidFill>
              <a:effectLst>
                <a:outerShdw blurRad="38100" dist="19050" dir="2700000" algn="tl" rotWithShape="0">
                  <a:schemeClr val="dk1">
                    <a:alpha val="40000"/>
                  </a:schemeClr>
                </a:outerShdw>
              </a:effectLst>
            </a:endParaRPr>
          </a:p>
        </p:txBody>
      </p:sp>
      <p:sp>
        <p:nvSpPr>
          <p:cNvPr id="3" name="Замещающее содержимое 2"/>
          <p:cNvSpPr>
            <a:spLocks noGrp="1"/>
          </p:cNvSpPr>
          <p:nvPr>
            <p:ph sz="half" idx="1"/>
          </p:nvPr>
        </p:nvSpPr>
        <p:spPr>
          <a:xfrm>
            <a:off x="900430" y="1557655"/>
            <a:ext cx="7975600" cy="4824095"/>
          </a:xfrm>
        </p:spPr>
        <p:txBody>
          <a:bodyPr/>
          <a:lstStyle/>
          <a:p>
            <a:r>
              <a:rPr lang="ru-RU" sz="1900" dirty="0"/>
              <a:t>401 18 «Доходы финансового года, предшествующего отчетному»; </a:t>
            </a:r>
          </a:p>
          <a:p>
            <a:r>
              <a:rPr lang="ru-RU" sz="1900" dirty="0"/>
              <a:t>401 19 «Доходы прошлых финансовых лет»; </a:t>
            </a:r>
          </a:p>
          <a:p>
            <a:r>
              <a:rPr lang="ru-RU" sz="1900" dirty="0"/>
              <a:t>401 28 «Расходы финансового года, предшествующего отчетному»; </a:t>
            </a:r>
          </a:p>
          <a:p>
            <a:r>
              <a:rPr lang="ru-RU" sz="1900" dirty="0"/>
              <a:t>401 29 «Расходы прошлых финансовых лет»; </a:t>
            </a:r>
          </a:p>
          <a:p>
            <a:r>
              <a:rPr lang="ru-RU" sz="1900" dirty="0"/>
              <a:t>304 84 «Консолидируемые расчеты года, предшествующие отчетному»; </a:t>
            </a:r>
          </a:p>
          <a:p>
            <a:r>
              <a:rPr lang="ru-RU" sz="1900" dirty="0"/>
              <a:t>304 94 «Консолидируемые расчеты года иных прошлых лет»; </a:t>
            </a:r>
          </a:p>
          <a:p>
            <a:r>
              <a:rPr lang="ru-RU" sz="1900" dirty="0"/>
              <a:t>304 86 «Иные расчеты года, предшествующего отчетному»; </a:t>
            </a:r>
          </a:p>
          <a:p>
            <a:r>
              <a:rPr lang="ru-RU" sz="1900" dirty="0"/>
              <a:t>304 96 «Иные расчеты прошлых лет».</a:t>
            </a:r>
          </a:p>
        </p:txBody>
      </p:sp>
    </p:spTree>
    <p:extLst>
      <p:ext uri="{BB962C8B-B14F-4D97-AF65-F5344CB8AC3E}">
        <p14:creationId xmlns:p14="http://schemas.microsoft.com/office/powerpoint/2010/main" val="2323102855"/>
      </p:ext>
    </p:extLst>
  </p:cSld>
  <p:clrMapOvr>
    <a:masterClrMapping/>
  </p:clrMapOvr>
</p:sld>
</file>

<file path=ppt/theme/theme1.xml><?xml version="1.0" encoding="utf-8"?>
<a:theme xmlns:a="http://schemas.openxmlformats.org/drawingml/2006/main" name="1_1303_Шаблон">
  <a:themeElements>
    <a:clrScheme name="1_1303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_1303_Шаблон">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1303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20_шаблон">
  <a:themeElements>
    <a:clrScheme name="920_шаблон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20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920_шаблон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20_шаблон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20_шаблон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20_шаблон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20_шаблон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20_шаблон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20_шаблон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920_шаблон 8">
        <a:dk1>
          <a:srgbClr val="000000"/>
        </a:dk1>
        <a:lt1>
          <a:srgbClr val="FFFFFF"/>
        </a:lt1>
        <a:dk2>
          <a:srgbClr val="000000"/>
        </a:dk2>
        <a:lt2>
          <a:srgbClr val="808080"/>
        </a:lt2>
        <a:accent1>
          <a:srgbClr val="FFCC00"/>
        </a:accent1>
        <a:accent2>
          <a:srgbClr val="3333CC"/>
        </a:accent2>
        <a:accent3>
          <a:srgbClr val="FFFFFF"/>
        </a:accent3>
        <a:accent4>
          <a:srgbClr val="000000"/>
        </a:accent4>
        <a:accent5>
          <a:srgbClr val="FFE2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20_шаблон 9">
        <a:dk1>
          <a:srgbClr val="000000"/>
        </a:dk1>
        <a:lt1>
          <a:srgbClr val="FFFFFF"/>
        </a:lt1>
        <a:dk2>
          <a:srgbClr val="CC3300"/>
        </a:dk2>
        <a:lt2>
          <a:srgbClr val="808080"/>
        </a:lt2>
        <a:accent1>
          <a:srgbClr val="FFCC00"/>
        </a:accent1>
        <a:accent2>
          <a:srgbClr val="33CC33"/>
        </a:accent2>
        <a:accent3>
          <a:srgbClr val="FFFFFF"/>
        </a:accent3>
        <a:accent4>
          <a:srgbClr val="00000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0">
        <a:dk1>
          <a:srgbClr val="CC6600"/>
        </a:dk1>
        <a:lt1>
          <a:srgbClr val="FFFFFF"/>
        </a:lt1>
        <a:dk2>
          <a:srgbClr val="CC3300"/>
        </a:dk2>
        <a:lt2>
          <a:srgbClr val="808080"/>
        </a:lt2>
        <a:accent1>
          <a:srgbClr val="FFCC00"/>
        </a:accent1>
        <a:accent2>
          <a:srgbClr val="33CC33"/>
        </a:accent2>
        <a:accent3>
          <a:srgbClr val="FFFFFF"/>
        </a:accent3>
        <a:accent4>
          <a:srgbClr val="AE560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1">
        <a:dk1>
          <a:srgbClr val="5F5F5F"/>
        </a:dk1>
        <a:lt1>
          <a:srgbClr val="FFFFFF"/>
        </a:lt1>
        <a:dk2>
          <a:srgbClr val="CC3300"/>
        </a:dk2>
        <a:lt2>
          <a:srgbClr val="808080"/>
        </a:lt2>
        <a:accent1>
          <a:srgbClr val="FFCC00"/>
        </a:accent1>
        <a:accent2>
          <a:srgbClr val="33CC33"/>
        </a:accent2>
        <a:accent3>
          <a:srgbClr val="FFFFFF"/>
        </a:accent3>
        <a:accent4>
          <a:srgbClr val="50505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2">
        <a:dk1>
          <a:srgbClr val="808080"/>
        </a:dk1>
        <a:lt1>
          <a:srgbClr val="FFFFFF"/>
        </a:lt1>
        <a:dk2>
          <a:srgbClr val="CC3300"/>
        </a:dk2>
        <a:lt2>
          <a:srgbClr val="808080"/>
        </a:lt2>
        <a:accent1>
          <a:srgbClr val="FFCC00"/>
        </a:accent1>
        <a:accent2>
          <a:srgbClr val="33CC33"/>
        </a:accent2>
        <a:accent3>
          <a:srgbClr val="FFFFFF"/>
        </a:accent3>
        <a:accent4>
          <a:srgbClr val="6C6C6C"/>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3">
        <a:dk1>
          <a:srgbClr val="808080"/>
        </a:dk1>
        <a:lt1>
          <a:srgbClr val="FFFFFF"/>
        </a:lt1>
        <a:dk2>
          <a:srgbClr val="CC3300"/>
        </a:dk2>
        <a:lt2>
          <a:srgbClr val="808080"/>
        </a:lt2>
        <a:accent1>
          <a:srgbClr val="FFEFAB"/>
        </a:accent1>
        <a:accent2>
          <a:srgbClr val="33CC33"/>
        </a:accent2>
        <a:accent3>
          <a:srgbClr val="FFFFFF"/>
        </a:accent3>
        <a:accent4>
          <a:srgbClr val="6C6C6C"/>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4">
        <a:dk1>
          <a:srgbClr val="6E5234"/>
        </a:dk1>
        <a:lt1>
          <a:srgbClr val="FFFFFF"/>
        </a:lt1>
        <a:dk2>
          <a:srgbClr val="CC3300"/>
        </a:dk2>
        <a:lt2>
          <a:srgbClr val="808080"/>
        </a:lt2>
        <a:accent1>
          <a:srgbClr val="FFEFAB"/>
        </a:accent1>
        <a:accent2>
          <a:srgbClr val="33CC33"/>
        </a:accent2>
        <a:accent3>
          <a:srgbClr val="FFFFFF"/>
        </a:accent3>
        <a:accent4>
          <a:srgbClr val="5D452B"/>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5">
        <a:dk1>
          <a:srgbClr val="6E5234"/>
        </a:dk1>
        <a:lt1>
          <a:srgbClr val="FFFFCC"/>
        </a:lt1>
        <a:dk2>
          <a:srgbClr val="CC3300"/>
        </a:dk2>
        <a:lt2>
          <a:srgbClr val="808080"/>
        </a:lt2>
        <a:accent1>
          <a:srgbClr val="FFEFAB"/>
        </a:accent1>
        <a:accent2>
          <a:srgbClr val="33CC33"/>
        </a:accent2>
        <a:accent3>
          <a:srgbClr val="FFFFE2"/>
        </a:accent3>
        <a:accent4>
          <a:srgbClr val="5D452B"/>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6">
        <a:dk1>
          <a:srgbClr val="714831"/>
        </a:dk1>
        <a:lt1>
          <a:srgbClr val="FFFFCC"/>
        </a:lt1>
        <a:dk2>
          <a:srgbClr val="CC3300"/>
        </a:dk2>
        <a:lt2>
          <a:srgbClr val="808080"/>
        </a:lt2>
        <a:accent1>
          <a:srgbClr val="FFEFAB"/>
        </a:accent1>
        <a:accent2>
          <a:srgbClr val="33CC33"/>
        </a:accent2>
        <a:accent3>
          <a:srgbClr val="FFFFE2"/>
        </a:accent3>
        <a:accent4>
          <a:srgbClr val="5F3C28"/>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14_шаблон">
  <a:themeElements>
    <a:clrScheme name="914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914_шаблон">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1" i="0" u="none" strike="noStrike" cap="none" normalizeH="0" baseline="0" smtClean="0">
            <a:ln>
              <a:noFill/>
            </a:ln>
            <a:solidFill>
              <a:srgbClr val="008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1" i="0" u="none" strike="noStrike" cap="none" normalizeH="0" baseline="0" smtClean="0">
            <a:ln>
              <a:noFill/>
            </a:ln>
            <a:solidFill>
              <a:srgbClr val="008000"/>
            </a:solidFill>
            <a:effectLst/>
            <a:latin typeface="Arial" panose="020B0604020202020204" pitchFamily="34" charset="0"/>
          </a:defRPr>
        </a:defPPr>
      </a:lstStyle>
    </a:lnDef>
  </a:objectDefaults>
  <a:extraClrSchemeLst>
    <a:extraClrScheme>
      <a:clrScheme name="914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1303_Шаблон">
  <a:themeElements>
    <a:clrScheme name="">
      <a:dk1>
        <a:srgbClr val="5F0000"/>
      </a:dk1>
      <a:lt1>
        <a:srgbClr val="FFFFFF"/>
      </a:lt1>
      <a:dk2>
        <a:srgbClr val="CC3300"/>
      </a:dk2>
      <a:lt2>
        <a:srgbClr val="808080"/>
      </a:lt2>
      <a:accent1>
        <a:srgbClr val="F9E383"/>
      </a:accent1>
      <a:accent2>
        <a:srgbClr val="369900"/>
      </a:accent2>
      <a:accent3>
        <a:srgbClr val="FFFFFF"/>
      </a:accent3>
      <a:accent4>
        <a:srgbClr val="510000"/>
      </a:accent4>
      <a:accent5>
        <a:srgbClr val="FBEEC2"/>
      </a:accent5>
      <a:accent6>
        <a:srgbClr val="308900"/>
      </a:accent6>
      <a:hlink>
        <a:srgbClr val="0033CC"/>
      </a:hlink>
      <a:folHlink>
        <a:srgbClr val="CC330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5F0000"/>
        </a:dk1>
        <a:lt1>
          <a:srgbClr val="FFFFFF"/>
        </a:lt1>
        <a:dk2>
          <a:srgbClr val="CC3300"/>
        </a:dk2>
        <a:lt2>
          <a:srgbClr val="808080"/>
        </a:lt2>
        <a:accent1>
          <a:srgbClr val="F9E383"/>
        </a:accent1>
        <a:accent2>
          <a:srgbClr val="369900"/>
        </a:accent2>
        <a:accent3>
          <a:srgbClr val="FFFFFF"/>
        </a:accent3>
        <a:accent4>
          <a:srgbClr val="510000"/>
        </a:accent4>
        <a:accent5>
          <a:srgbClr val="FBEEC2"/>
        </a:accent5>
        <a:accent6>
          <a:srgbClr val="3089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16_шаблон">
  <a:themeElements>
    <a:clrScheme name="">
      <a:dk1>
        <a:srgbClr val="5F0000"/>
      </a:dk1>
      <a:lt1>
        <a:srgbClr val="FFFFFF"/>
      </a:lt1>
      <a:dk2>
        <a:srgbClr val="CC3300"/>
      </a:dk2>
      <a:lt2>
        <a:srgbClr val="808080"/>
      </a:lt2>
      <a:accent1>
        <a:srgbClr val="F9E383"/>
      </a:accent1>
      <a:accent2>
        <a:srgbClr val="369900"/>
      </a:accent2>
      <a:accent3>
        <a:srgbClr val="FFFFFF"/>
      </a:accent3>
      <a:accent4>
        <a:srgbClr val="510000"/>
      </a:accent4>
      <a:accent5>
        <a:srgbClr val="FBEEC2"/>
      </a:accent5>
      <a:accent6>
        <a:srgbClr val="308900"/>
      </a:accent6>
      <a:hlink>
        <a:srgbClr val="0033CC"/>
      </a:hlink>
      <a:folHlink>
        <a:srgbClr val="CC330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5F0000"/>
        </a:dk1>
        <a:lt1>
          <a:srgbClr val="FFFFFF"/>
        </a:lt1>
        <a:dk2>
          <a:srgbClr val="CC3300"/>
        </a:dk2>
        <a:lt2>
          <a:srgbClr val="808080"/>
        </a:lt2>
        <a:accent1>
          <a:srgbClr val="F9E383"/>
        </a:accent1>
        <a:accent2>
          <a:srgbClr val="369900"/>
        </a:accent2>
        <a:accent3>
          <a:srgbClr val="FFFFFF"/>
        </a:accent3>
        <a:accent4>
          <a:srgbClr val="510000"/>
        </a:accent4>
        <a:accent5>
          <a:srgbClr val="FBEEC2"/>
        </a:accent5>
        <a:accent6>
          <a:srgbClr val="3089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1303_Шаблон</Template>
  <TotalTime>581</TotalTime>
  <Words>2371</Words>
  <Application>Microsoft Office PowerPoint</Application>
  <PresentationFormat>Экран (4:3)</PresentationFormat>
  <Paragraphs>116</Paragraphs>
  <Slides>15</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5</vt:i4>
      </vt:variant>
      <vt:variant>
        <vt:lpstr>Заголовки слайдов</vt:lpstr>
      </vt:variant>
      <vt:variant>
        <vt:i4>15</vt:i4>
      </vt:variant>
    </vt:vector>
  </HeadingPairs>
  <TitlesOfParts>
    <vt:vector size="24" baseType="lpstr">
      <vt:lpstr>Arial</vt:lpstr>
      <vt:lpstr>Times New Roman</vt:lpstr>
      <vt:lpstr>Verdana</vt:lpstr>
      <vt:lpstr>Wingdings</vt:lpstr>
      <vt:lpstr>1_1303_Шаблон</vt:lpstr>
      <vt:lpstr>920_шаблон</vt:lpstr>
      <vt:lpstr>914_шаблон</vt:lpstr>
      <vt:lpstr>2_1303_Шаблон</vt:lpstr>
      <vt:lpstr>916_шаблон</vt:lpstr>
      <vt:lpstr> Подготовка к формированию регламентированной бюджетной годовой отчетности</vt:lpstr>
      <vt:lpstr>Особенности формирования бухгалтерской отчетности за 2019 год</vt:lpstr>
      <vt:lpstr>Важные изменения в порядке применения КОСГУ - Поступление нефинансовых активов</vt:lpstr>
      <vt:lpstr>Важные изменения в порядке применения КОСГУ - Отражение расчетов по укрупненным статьям КОСГУ</vt:lpstr>
      <vt:lpstr>Следует ли переносить остатки на начало года по счетам расчетов на детальные КЭК</vt:lpstr>
      <vt:lpstr>Исправление ошибок прошлых лет с 2019 года</vt:lpstr>
      <vt:lpstr>Исправление ошибок прошлых лет с 2019 года</vt:lpstr>
      <vt:lpstr>Исправление ошибок прошлых лет с 2019 года</vt:lpstr>
      <vt:lpstr>Исправление ошибок прошлых лет с 2019 года</vt:lpstr>
      <vt:lpstr>Исправление ошибок прошлых лет с 2019 года</vt:lpstr>
      <vt:lpstr>Исправление ошибок прошлых лет с 2019 года</vt:lpstr>
      <vt:lpstr>Исправление ошибок прошлых лет с 2019 года в «1С:Бухгалтерия государственного учреждения 8»</vt:lpstr>
      <vt:lpstr>Исправление ошибок прошлых лет с 2019 года</vt:lpstr>
      <vt:lpstr>Очередные изменения в порядке формирования бюджетной отчетности</vt:lpstr>
      <vt:lpstr>Благодарим за внимание!</vt:lpstr>
    </vt:vector>
  </TitlesOfParts>
  <Company>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Единый семинар</dc:title>
  <dc:creator/>
  <cp:lastModifiedBy>Иван Барыкин</cp:lastModifiedBy>
  <cp:revision>237</cp:revision>
  <dcterms:created xsi:type="dcterms:W3CDTF">2013-02-20T13:48:00Z</dcterms:created>
  <dcterms:modified xsi:type="dcterms:W3CDTF">2019-10-07T18:58:34Z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1049-11.2.0.8942</vt:lpwstr>
  </property>
</Properties>
</file>