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  <p:sldMasterId id="2147483685" r:id="rId4"/>
    <p:sldMasterId id="2147483697" r:id="rId5"/>
  </p:sldMasterIdLst>
  <p:notesMasterIdLst>
    <p:notesMasterId r:id="rId23"/>
  </p:notesMasterIdLst>
  <p:handoutMasterIdLst>
    <p:handoutMasterId r:id="rId24"/>
  </p:handoutMasterIdLst>
  <p:sldIdLst>
    <p:sldId id="260" r:id="rId6"/>
    <p:sldId id="439" r:id="rId7"/>
    <p:sldId id="488" r:id="rId8"/>
    <p:sldId id="490" r:id="rId9"/>
    <p:sldId id="491" r:id="rId10"/>
    <p:sldId id="492" r:id="rId11"/>
    <p:sldId id="50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2" r:id="rId20"/>
    <p:sldId id="501" r:id="rId21"/>
    <p:sldId id="256" r:id="rId22"/>
  </p:sldIdLst>
  <p:sldSz cx="9144000" cy="6858000" type="screen4x3"/>
  <p:notesSz cx="6797675" cy="9926638"/>
  <p:defaultTextStyle>
    <a:defPPr>
      <a:defRPr lang="ru-RU"/>
    </a:defPPr>
    <a:lvl1pPr marL="0" lvl="0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10000"/>
      </a:lnSpc>
      <a:spcBef>
        <a:spcPct val="5000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00"/>
    <a:srgbClr val="B2B2B2"/>
    <a:srgbClr val="808080"/>
    <a:srgbClr val="FFCC00"/>
    <a:srgbClr val="CC9900"/>
    <a:srgbClr val="FF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6"/>
    <p:restoredTop sz="77600" autoAdjust="0"/>
  </p:normalViewPr>
  <p:slideViewPr>
    <p:cSldViewPr showGuides="1">
      <p:cViewPr varScale="1">
        <p:scale>
          <a:sx n="70" d="100"/>
          <a:sy n="70" d="100"/>
        </p:scale>
        <p:origin x="1716" y="66"/>
      </p:cViewPr>
      <p:guideLst>
        <p:guide orient="horz" pos="22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sz="1200" dirty="0">
                <a:latin typeface="Times New Roman" panose="02020603050405020304" pitchFamily="18" charset="0"/>
              </a:rPr>
              <a:t>‹#›</a:t>
            </a:fld>
            <a:endParaRPr lang="ru-RU" altLang="ru-RU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sz="1200" dirty="0">
                <a:latin typeface="Times New Roman" panose="02020603050405020304" pitchFamily="18" charset="0"/>
              </a:rPr>
              <a:t>‹#›</a:t>
            </a:fld>
            <a:endParaRPr lang="ru-RU" altLang="ru-RU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ts.1c.ru/db/garant/content/71735192/1/1000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en-US" dirty="0"/>
              <a:t>https://its.1c.ru/db/sovbuh/content/5807/hdoc</a:t>
            </a:r>
            <a:endParaRPr lang="ru-RU" altLang="en-US" dirty="0"/>
          </a:p>
          <a:p>
            <a:r>
              <a:rPr lang="en-US" altLang="en-US" dirty="0"/>
              <a:t>https://its.1c.ru/db/sovbuh#content:5754:hdoc</a:t>
            </a:r>
            <a:endParaRPr lang="ru-RU" altLang="en-US" dirty="0"/>
          </a:p>
          <a:p>
            <a:r>
              <a:rPr lang="ru-RU" altLang="en-US"/>
              <a:t>Заполнить заметки!!!</a:t>
            </a:r>
            <a:endParaRPr lang="ru-RU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Также отмечу, что согласно приказа Минфина от 16.05.2019 №73н форма 769 заполняется по подстатьям статей 560 (660) для счетов 205, 206, 208, 209, 210 10 и 210 05 (то есть опять же отмечу к примеру 564 и 664, если тип контрагента 4 - Иная нефинансовая организация) и по подстатьям статей 730 (830) для счетов 302, 303, 304 02, 304 03, 304 06 (например если тип контрагента 6 - Некоммерческая организация, физическое лицо - производитель товаров, работ, услуг, то указываются статьи 736 и 836).</a:t>
            </a:r>
          </a:p>
        </p:txBody>
      </p:sp>
    </p:spTree>
    <p:extLst>
      <p:ext uri="{BB962C8B-B14F-4D97-AF65-F5344CB8AC3E}">
        <p14:creationId xmlns:p14="http://schemas.microsoft.com/office/powerpoint/2010/main" val="497215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Такие изменения обусловлены в связи с детализацией с 01.01.2019 статей 560, 660, 730 и 830 подстатьями КОСГУ. Также хочется отметить что в соответствии с положением п. 69 Инструкции №69н было пояснено что не относиться к просроченной дебиторской задолженности – это дебиторская задолженность сформированная по счетам 205 и 209 в корреспонденции с счетом 401 40 (доходы будущих периодов, то есть это начисление поступивших субсидий, начисление ущерба) и не относиться к просроченной кредиторской задолженности – кредиторская задолженность сформированная по счетам 302 24, 302 29 (аренда) в объеме остаточной стоимости права пользования нефинансовыми активами.</a:t>
            </a:r>
          </a:p>
        </p:txBody>
      </p:sp>
    </p:spTree>
    <p:extLst>
      <p:ext uri="{BB962C8B-B14F-4D97-AF65-F5344CB8AC3E}">
        <p14:creationId xmlns:p14="http://schemas.microsoft.com/office/powerpoint/2010/main" val="32512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И еще одно изменение по форме 769 внесённые приказом Минфина №73н в части показателей со знаком минус в графах  5-8 раздела 1 и 2 – это то что сейчас допустимо отражать показатели со знаком минус только по результатам уточнения оценочных значений методом «красное </a:t>
            </a:r>
            <a:r>
              <a:rPr lang="ru-RU" altLang="en-US" dirty="0" err="1"/>
              <a:t>сторно</a:t>
            </a:r>
            <a:r>
              <a:rPr lang="ru-RU" altLang="en-US" dirty="0"/>
              <a:t>». Напомним что оценочное значение в соответствие с письмом Минфина, который вы можете увидеть на слайде, означает рассчитанное или приблизительно определенное значение какого-либо показателя, при отсутствии точного способа его определения.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1686196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9963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538447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4194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868476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ru-RU" dirty="0">
                <a:sym typeface="+mn-ea"/>
              </a:rPr>
              <a:t>Благодарим за внимание. Надеюсь наш семинар поможет Вам вашей практической работе. Спасибо!</a:t>
            </a:r>
            <a:endParaRPr lang="ru-RU" altLang="ru-RU" dirty="0"/>
          </a:p>
          <a:p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sz="1200" dirty="0"/>
              <a:t>Минфин и Федеральное казначейство в своем Письме от 28.06.2019 номер на слайде разъяснили особенности составления бухгалтерской отчетности за девять месяцев 2019 года. В её состав входят следующие формы: 737, 769, 779, 793, но помимо них некоторые распорядители так же требуют предоставить 723, 295 и 738 формы, а также пояснительную записку формы 760.</a:t>
            </a:r>
            <a:endParaRPr lang="ru-RU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В части формы 723, она должна быть составлена по-новому в соответствии с приказом Минфина от 28.02.2019 № 32н и от 16.05.2019 № 73н.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sz="1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заполнении раздела 1 новой формы 0503723 следует обратить внимание на заполнение следующих строк: с 0702 по 0708, в них расположились статьи со 152 по 158, как раз поступление целевых субсидий по коду финансового обеспечения 5 будут отражены в строке 0702 статья 152, если у учреждений были поступления по другим статьям, а именно 154, 155,157 и 158 то они соответственно должны быть отражены в форме 723 со строк 0704 по 0708.</a:t>
            </a:r>
            <a:endParaRPr lang="ru-RU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В строках с 0802 по 0808 отражаются показатели поступлений по статьям с 162 по 168, в частности поступления по коду финансового обеспечения 5, а также и </a:t>
            </a:r>
            <a:r>
              <a:rPr lang="ru-RU" altLang="en-US" dirty="0" err="1"/>
              <a:t>кфо</a:t>
            </a:r>
            <a:r>
              <a:rPr lang="ru-RU" altLang="en-US" dirty="0"/>
              <a:t> 6.</a:t>
            </a:r>
          </a:p>
        </p:txBody>
      </p:sp>
    </p:spTree>
    <p:extLst>
      <p:ext uri="{BB962C8B-B14F-4D97-AF65-F5344CB8AC3E}">
        <p14:creationId xmlns:p14="http://schemas.microsoft.com/office/powerpoint/2010/main" val="498444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В разделе 1 «Поступления» в строках с 1201 по 1203 отражаются поступления по кодам экономической классификации 181 – невыясненные поступления, 189 – иные доходы и 440 строка 1203 -</a:t>
            </a:r>
            <a:r>
              <a:rPr lang="ru-RU" altLang="en-US" i="0" dirty="0"/>
              <a:t> 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</a:t>
            </a:r>
            <a:r>
              <a:rPr lang="ru-RU" altLang="en-US" sz="1200" dirty="0"/>
              <a:t>а заполнении этой строки хотелось бы остановиться. Она называется «Реализация оборотных активов», по ней указывается показатель по коду 440 и включается в </a:t>
            </a:r>
            <a:r>
              <a:rPr lang="ru-RU" altLang="en-US" sz="1200" b="1" dirty="0"/>
              <a:t>поступления по текущим операциям</a:t>
            </a:r>
            <a:r>
              <a:rPr lang="ru-RU" altLang="en-US" sz="1200" dirty="0"/>
              <a:t>. Порядок № 209н устанавливает детализацию статьи 440, которую вы можете увидеть на слайде. 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706814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Если обратить особое внимание на раздел 2 «Выбытия» формы 723, можно увидеть, что Минфин распределяет выбытия денежных средств по приобретению товаров и материальных запасов: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– на выбытия по текущим операциям (показатели в форме отражаются по строкам 3 111 – 3117);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– на выбытия по инвестиционным операциям (показатели в форме отражаются по строкам 3346 – 3390).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Наиболее частые операции – это инвестиционные операции, связанные с основными средствами (также и нематериальные активы и непроизведенные активы), и классифицировать их нам поможет п. 9 ФСБУ «Отчет о движении денежных средств». Если говорить вкратце реализация основных средств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 нематериальных активов, непроизведенных активов, биологических активов и от реализации материальных запасов, за исключением готовой продукции, биологической продукции и товаров – это инвестиционная операция денежных потоков по поступлению, а вот  приобретение основных средств, нематериальных активов, непроизведенных активов, биологических активов и материальных запасов, предназначенных для создания (увеличения стоимости) основных средств и создания нематериальных активов – это инвестиционная операция денежных потоков по выбытию. Все что не удалось классифицировать с помощь стандарта «Отчет о движении денежных средств» относиться к денежным потокам текущих операций.</a:t>
            </a:r>
            <a:endParaRPr lang="ru-RU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42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Также что касаемо раздела 2 «Выбытия», то в связи в вводом новых статей КОСГУ, а именно 214 – прочие выплаты персоналу в натуральной форме 227 – страхование, 228 – услуги, работы для целей капитальных вложений, а также подстатьи с 243 по 249, 24А и 24В группы 240 – безвозмездные денежные перечисления текущего характера организациям, и статьи с 264 по 267 группы 260 – социальное обеспечение, здесь можно выделить статью 266, куда сейчас мы относим 3 дня больничных за счет работодателя, статья которая создала головную боль, я думаю всем учреждениям. Показатели по этим статьям отражаться в отдельных строках формы 723.</a:t>
            </a:r>
          </a:p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 завершение отмечу основные моменты, рассмотренные в статье: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 в составе бухгалтерской отчетности, формируемой на 1 октября 2019 года, отчет (ф. 0503723) составляется по-новому;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 суть произошедших изменений сводится к приведению показателей формы в соответствие требованиям </a:t>
            </a:r>
            <a:r>
              <a:rPr lang="ru-RU" sz="1200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Порядка № 209н</a:t>
            </a:r>
            <a:r>
              <a:rPr lang="ru-RU" sz="1200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– в новой форме 723 изменены коды строк (трехзначный код заменен на четырехзначный);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– скорректированы показатели разд. 1 и 2 отчета (ф. 0503723). Разделы 3 и 4 остались без изменения.</a:t>
            </a:r>
          </a:p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937842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altLang="en-US" dirty="0"/>
              <a:t>При формировании отчета 769 необходимо учитывать положения п. 3.5. письма Минфина и Федерального казначейства (указаны на слайде), то есть заполнять форму нужно по подстатья стаей 560(660) и 730 (830), например по оборотам поставщика услуг, товаров, а именно юридическое лицо в отчете будут формироваться строки с КОСГУ 734 (834), так как контрагент будет иметь тип 4 - Иная нефинансовая организация.</a:t>
            </a:r>
          </a:p>
        </p:txBody>
      </p:sp>
    </p:spTree>
    <p:extLst>
      <p:ext uri="{BB962C8B-B14F-4D97-AF65-F5344CB8AC3E}">
        <p14:creationId xmlns:p14="http://schemas.microsoft.com/office/powerpoint/2010/main" val="228968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54763" y="836613"/>
            <a:ext cx="1817687" cy="55451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3" y="836613"/>
            <a:ext cx="5302250" cy="55451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68538" y="1052513"/>
            <a:ext cx="561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>
              <a:lnSpc>
                <a:spcPct val="100000"/>
              </a:lnSpc>
            </a:pPr>
            <a:r>
              <a:rPr lang="ru-RU" altLang="ru-RU" b="1">
                <a:solidFill>
                  <a:srgbClr val="D9241C"/>
                </a:solidFill>
                <a:latin typeface="Arial" panose="020B0604020202020204" pitchFamily="34" charset="0"/>
              </a:rPr>
              <a:t>Единый семинар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68538" y="1339850"/>
            <a:ext cx="633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ru-RU" sz="1600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  <a:r>
              <a:rPr lang="ru-RU" altLang="ru-RU" sz="1600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  <a:r>
              <a:rPr lang="en-US" altLang="ru-RU" sz="160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>
                <a:solidFill>
                  <a:srgbClr val="800000"/>
                </a:solidFill>
                <a:latin typeface="Arial" panose="020B0604020202020204" pitchFamily="34" charset="0"/>
              </a:rPr>
              <a:t>октября</a:t>
            </a:r>
            <a:r>
              <a:rPr lang="en-US" altLang="ru-RU" sz="1600">
                <a:solidFill>
                  <a:srgbClr val="800000"/>
                </a:solidFill>
                <a:latin typeface="Arial" panose="020B0604020202020204" pitchFamily="34" charset="0"/>
              </a:rPr>
              <a:t> 201</a:t>
            </a:r>
            <a:r>
              <a:rPr lang="ru-RU" altLang="ru-RU" sz="1600">
                <a:solidFill>
                  <a:srgbClr val="800000"/>
                </a:solidFill>
                <a:latin typeface="Arial" panose="020B0604020202020204" pitchFamily="34" charset="0"/>
              </a:rPr>
              <a:t>7</a:t>
            </a:r>
            <a:r>
              <a:rPr lang="en-US" altLang="ru-RU" sz="160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>
                <a:solidFill>
                  <a:srgbClr val="800000"/>
                </a:solidFill>
                <a:latin typeface="Arial" panose="020B0604020202020204" pitchFamily="34" charset="0"/>
              </a:rPr>
              <a:t>года</a:t>
            </a:r>
          </a:p>
        </p:txBody>
      </p:sp>
      <p:pic>
        <p:nvPicPr>
          <p:cNvPr id="4100" name="Picture 5" descr="лого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550" y="1196975"/>
            <a:ext cx="809625" cy="371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14498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116013" y="2492375"/>
            <a:ext cx="69850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Благодарим за внимание!</a:t>
            </a:r>
          </a:p>
        </p:txBody>
      </p:sp>
    </p:spTree>
  </p:cSld>
  <p:clrMapOvr>
    <a:masterClrMapping/>
  </p:clrMapOvr>
  <p:transition spd="med" advTm="30000"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med" advTm="3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med" advTm="3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6375" y="4941888"/>
            <a:ext cx="2335213" cy="935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63988" y="4941888"/>
            <a:ext cx="2336800" cy="935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med" advTm="3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med" advTm="3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med" advTm="3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3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med"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rgbClr val="5B091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med" advTm="3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med" advTm="3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689600" y="2060575"/>
            <a:ext cx="1403350" cy="3816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6375" y="2060575"/>
            <a:ext cx="4060825" cy="3816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 spd="med" advTm="30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med" advTm="30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Line 12"/>
          <p:cNvSpPr/>
          <p:nvPr userDrawn="1"/>
        </p:nvSpPr>
        <p:spPr>
          <a:xfrm>
            <a:off x="755650" y="0"/>
            <a:ext cx="0" cy="6858000"/>
          </a:xfrm>
          <a:prstGeom prst="line">
            <a:avLst/>
          </a:prstGeom>
          <a:ln w="9525">
            <a:noFill/>
          </a:ln>
        </p:spPr>
      </p:sp>
      <p:pic>
        <p:nvPicPr>
          <p:cNvPr id="5126" name="Picture 18" descr="обложк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Замещающий 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5900" y="1700213"/>
            <a:ext cx="4243388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700213"/>
            <a:ext cx="4244975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Замещающий 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7663" y="152400"/>
            <a:ext cx="2159000" cy="47164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5900" y="152400"/>
            <a:ext cx="6329363" cy="47164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0113" y="1557338"/>
            <a:ext cx="3563445" cy="4824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09005" y="1557338"/>
            <a:ext cx="3563445" cy="4824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0113" y="1557338"/>
            <a:ext cx="3559175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3560762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54366" y="836613"/>
            <a:ext cx="1818084" cy="55451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3" y="836613"/>
            <a:ext cx="5348857" cy="55451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5900" y="1700213"/>
            <a:ext cx="4233974" cy="3168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2689" y="1700213"/>
            <a:ext cx="4233974" cy="3168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3856" y="152400"/>
            <a:ext cx="2169319" cy="47164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5900" y="152400"/>
            <a:ext cx="6382199" cy="47164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624638" cy="566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/>
          </p:cNvSpPr>
          <p:nvPr>
            <p:ph type="body" idx="1"/>
          </p:nvPr>
        </p:nvSpPr>
        <p:spPr>
          <a:xfrm>
            <a:off x="900113" y="1557338"/>
            <a:ext cx="7272337" cy="48244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1027" name="Rectangle 11"/>
          <p:cNvSpPr>
            <a:spLocks noGrp="1"/>
          </p:cNvSpPr>
          <p:nvPr>
            <p:ph type="title"/>
          </p:nvPr>
        </p:nvSpPr>
        <p:spPr>
          <a:xfrm>
            <a:off x="971550" y="836613"/>
            <a:ext cx="6624638" cy="5667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+mj-lt"/>
          <a:ea typeface="Arial" panose="020B0604020202020204" pitchFamily="34" charset="0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Clr>
          <a:srgbClr val="CC0000"/>
        </a:buClr>
        <a:buSzPct val="60000"/>
        <a:buFont typeface="Wingdings" panose="05000000000000000000" pitchFamily="2" charset="2"/>
        <a:buChar char="n"/>
        <a:defRPr sz="2200">
          <a:solidFill>
            <a:srgbClr val="000000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0000"/>
        </a:spcAft>
        <a:buClr>
          <a:srgbClr val="CC0000"/>
        </a:buClr>
        <a:buFont typeface="Wingdings" panose="05000000000000000000" pitchFamily="2" charset="2"/>
        <a:buChar char="§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SzPct val="80000"/>
        <a:buFont typeface="Wingdings" panose="05000000000000000000" pitchFamily="2" charset="2"/>
        <a:buChar char="§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Font typeface="Times New Roman" panose="02020603050405020304" pitchFamily="18" charset="0"/>
        <a:buChar char="▪"/>
        <a:defRPr sz="16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79613" y="1268413"/>
            <a:ext cx="5616575" cy="3968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0" algn="r">
              <a:lnSpc>
                <a:spcPct val="100000"/>
              </a:lnSpc>
            </a:pPr>
            <a:r>
              <a:rPr lang="ru-RU" altLang="ru-RU" b="1">
                <a:solidFill>
                  <a:srgbClr val="D9241C"/>
                </a:solidFill>
                <a:latin typeface="Arial" panose="020B0604020202020204" pitchFamily="34" charset="0"/>
              </a:rPr>
              <a:t>Единый семинар 1С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716463" y="1628775"/>
            <a:ext cx="2843213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0" algn="r">
              <a:lnSpc>
                <a:spcPct val="100000"/>
              </a:lnSpc>
            </a:pPr>
            <a:r>
              <a:rPr lang="en-US" altLang="ru-RU" sz="1600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  <a:r>
              <a:rPr lang="ru-RU" altLang="ru-RU" sz="1600">
                <a:solidFill>
                  <a:srgbClr val="800000"/>
                </a:solidFill>
                <a:latin typeface="Arial" panose="020B0604020202020204" pitchFamily="34" charset="0"/>
              </a:rPr>
              <a:t>1 октября 2017 года</a:t>
            </a:r>
          </a:p>
        </p:txBody>
      </p:sp>
      <p:pic>
        <p:nvPicPr>
          <p:cNvPr id="2052" name="Picture 8" descr="лого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79613" y="1484313"/>
            <a:ext cx="809625" cy="371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5" descr="листики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38800" y="0"/>
            <a:ext cx="3505200" cy="1123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6" descr="листики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38800" y="0"/>
            <a:ext cx="3505200" cy="1123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5" name="Rectangle 7"/>
          <p:cNvSpPr>
            <a:spLocks noGrp="1"/>
          </p:cNvSpPr>
          <p:nvPr>
            <p:ph type="title"/>
          </p:nvPr>
        </p:nvSpPr>
        <p:spPr>
          <a:xfrm>
            <a:off x="1476375" y="2060575"/>
            <a:ext cx="5616575" cy="2089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2056" name="Rectangle 8"/>
          <p:cNvSpPr>
            <a:spLocks noGrp="1"/>
          </p:cNvSpPr>
          <p:nvPr>
            <p:ph type="body" idx="1"/>
          </p:nvPr>
        </p:nvSpPr>
        <p:spPr>
          <a:xfrm>
            <a:off x="1476375" y="4941888"/>
            <a:ext cx="4824413" cy="93503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ФИО и должность докладчика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 advTm="30000"/>
  <p:hf sldNum="0"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Clr>
          <a:srgbClr val="CC0000"/>
        </a:buClr>
        <a:buSzPct val="60000"/>
        <a:buFont typeface="Wingdings" panose="05000000000000000000" pitchFamily="2" charset="2"/>
        <a:buChar char="n"/>
        <a:defRPr sz="2200">
          <a:solidFill>
            <a:srgbClr val="5B091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0000"/>
        </a:spcAft>
        <a:buClr>
          <a:srgbClr val="CC0000"/>
        </a:buClr>
        <a:buFont typeface="Wingdings" panose="05000000000000000000" pitchFamily="2" charset="2"/>
        <a:buChar char="§"/>
        <a:defRPr sz="2000">
          <a:solidFill>
            <a:srgbClr val="5B091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SzPct val="80000"/>
        <a:buFont typeface="Wingdings" panose="05000000000000000000" pitchFamily="2" charset="2"/>
        <a:buChar char="§"/>
        <a:defRPr>
          <a:solidFill>
            <a:srgbClr val="5B091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Font typeface="Times New Roman" panose="02020603050405020304" pitchFamily="18" charset="0"/>
        <a:buChar char="▪"/>
        <a:defRPr sz="1600">
          <a:solidFill>
            <a:srgbClr val="5B091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panose="020B0604020202020204" pitchFamily="34" charset="0"/>
        <a:buChar char="∙"/>
        <a:defRPr sz="1400">
          <a:solidFill>
            <a:srgbClr val="5B0917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4"/>
          <p:cNvGrpSpPr/>
          <p:nvPr userDrawn="1"/>
        </p:nvGrpSpPr>
        <p:grpSpPr>
          <a:xfrm>
            <a:off x="250825" y="0"/>
            <a:ext cx="8713788" cy="6597650"/>
            <a:chOff x="158" y="0"/>
            <a:chExt cx="5489" cy="4156"/>
          </a:xfrm>
        </p:grpSpPr>
        <p:sp>
          <p:nvSpPr>
            <p:cNvPr id="3080" name="Line 2"/>
            <p:cNvSpPr/>
            <p:nvPr userDrawn="1"/>
          </p:nvSpPr>
          <p:spPr>
            <a:xfrm flipV="1">
              <a:off x="295" y="0"/>
              <a:ext cx="0" cy="4156"/>
            </a:xfrm>
            <a:prstGeom prst="line">
              <a:avLst/>
            </a:prstGeom>
            <a:ln w="3175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3081" name="Line 10"/>
            <p:cNvSpPr/>
            <p:nvPr userDrawn="1"/>
          </p:nvSpPr>
          <p:spPr>
            <a:xfrm flipH="1">
              <a:off x="158" y="371"/>
              <a:ext cx="5489" cy="0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3082" name="Line 11"/>
            <p:cNvSpPr/>
            <p:nvPr userDrawn="1"/>
          </p:nvSpPr>
          <p:spPr>
            <a:xfrm flipH="1">
              <a:off x="158" y="663"/>
              <a:ext cx="5489" cy="0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215900" y="1700213"/>
            <a:ext cx="8640763" cy="31686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</p:txBody>
      </p:sp>
      <p:sp>
        <p:nvSpPr>
          <p:cNvPr id="3076" name="Rectangle 4"/>
          <p:cNvSpPr>
            <a:spLocks noGrp="1"/>
          </p:cNvSpPr>
          <p:nvPr>
            <p:ph type="title"/>
          </p:nvPr>
        </p:nvSpPr>
        <p:spPr>
          <a:xfrm>
            <a:off x="1871663" y="152400"/>
            <a:ext cx="70215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45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45238"/>
            <a:ext cx="57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800">
                <a:solidFill>
                  <a:srgbClr val="292929"/>
                </a:solidFill>
              </a:defRPr>
            </a:lvl1pPr>
          </a:lstStyle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3078" name="Line 15"/>
          <p:cNvSpPr/>
          <p:nvPr userDrawn="1"/>
        </p:nvSpPr>
        <p:spPr>
          <a:xfrm>
            <a:off x="468313" y="0"/>
            <a:ext cx="0" cy="6858000"/>
          </a:xfrm>
          <a:prstGeom prst="line">
            <a:avLst/>
          </a:prstGeom>
          <a:ln w="9525" cap="flat" cmpd="sng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</p:sp>
      <p:pic>
        <p:nvPicPr>
          <p:cNvPr id="3079" name="Picture 2" descr="C:\Users\Fomin_D\Desktop\1C_Shlepok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2875" y="155575"/>
            <a:ext cx="1798638" cy="1401763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Arial" panose="020B0604020202020204" pitchFamily="34" charset="0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292929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292929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292929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292929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61925" indent="-161925" algn="l" rtl="0" eaLnBrk="0" fontAlgn="base" hangingPunct="0">
        <a:spcBef>
          <a:spcPct val="20000"/>
        </a:spcBef>
        <a:spcAft>
          <a:spcPct val="50000"/>
        </a:spcAft>
        <a:buClr>
          <a:srgbClr val="CC0000"/>
        </a:buClr>
        <a:buFont typeface="Arial" panose="020B0604020202020204" pitchFamily="34" charset="0"/>
        <a:buChar char="•"/>
        <a:defRPr sz="2200">
          <a:solidFill>
            <a:srgbClr val="000000"/>
          </a:solidFill>
          <a:latin typeface="+mn-lt"/>
          <a:ea typeface="Arial" panose="020B0604020202020204" pitchFamily="34" charset="0"/>
          <a:cs typeface="+mn-cs"/>
        </a:defRPr>
      </a:lvl1pPr>
      <a:lvl2pPr marL="344805" indent="-180975" algn="l" rtl="0" eaLnBrk="0" fontAlgn="base" hangingPunct="0">
        <a:spcBef>
          <a:spcPct val="20000"/>
        </a:spcBef>
        <a:spcAft>
          <a:spcPct val="30000"/>
        </a:spcAft>
        <a:buClr>
          <a:schemeClr val="folHlink"/>
        </a:buClr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cs typeface="+mn-cs"/>
        </a:defRPr>
      </a:lvl2pPr>
      <a:lvl3pPr marL="536575" indent="-1905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cs typeface="+mn-cs"/>
        </a:defRPr>
      </a:lvl3pPr>
      <a:lvl4pPr marL="709930" indent="-17145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cs typeface="+mn-cs"/>
        </a:defRPr>
      </a:lvl4pPr>
      <a:lvl5pPr marL="876300" indent="-1619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200">
          <a:solidFill>
            <a:srgbClr val="292929"/>
          </a:solidFill>
          <a:latin typeface="+mn-lt"/>
          <a:cs typeface="+mn-cs"/>
        </a:defRPr>
      </a:lvl5pPr>
      <a:lvl6pPr marL="1333500" indent="-161925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200">
          <a:solidFill>
            <a:srgbClr val="292929"/>
          </a:solidFill>
          <a:latin typeface="+mn-lt"/>
          <a:cs typeface="+mn-cs"/>
        </a:defRPr>
      </a:lvl6pPr>
      <a:lvl7pPr marL="1790700" indent="-161925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200">
          <a:solidFill>
            <a:srgbClr val="292929"/>
          </a:solidFill>
          <a:latin typeface="+mn-lt"/>
          <a:cs typeface="+mn-cs"/>
        </a:defRPr>
      </a:lvl7pPr>
      <a:lvl8pPr marL="2247900" indent="-161925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200">
          <a:solidFill>
            <a:srgbClr val="292929"/>
          </a:solidFill>
          <a:latin typeface="+mn-lt"/>
          <a:cs typeface="+mn-cs"/>
        </a:defRPr>
      </a:lvl8pPr>
      <a:lvl9pPr marL="2705100" indent="-161925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200">
          <a:solidFill>
            <a:srgbClr val="292929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8"/>
          <p:cNvSpPr>
            <a:spLocks noGrp="1"/>
          </p:cNvSpPr>
          <p:nvPr>
            <p:ph type="body" idx="1"/>
          </p:nvPr>
        </p:nvSpPr>
        <p:spPr>
          <a:xfrm>
            <a:off x="900113" y="1557338"/>
            <a:ext cx="7272337" cy="48244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111619" name="Rectangle 11"/>
          <p:cNvSpPr>
            <a:spLocks noGrp="1"/>
          </p:cNvSpPr>
          <p:nvPr>
            <p:ph type="title"/>
          </p:nvPr>
        </p:nvSpPr>
        <p:spPr>
          <a:xfrm>
            <a:off x="971550" y="836613"/>
            <a:ext cx="6624638" cy="5667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8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50000"/>
        </a:spcAft>
        <a:buClr>
          <a:srgbClr val="CC0000"/>
        </a:buClr>
        <a:buSzPct val="60000"/>
        <a:buFont typeface="Wingdings" panose="05000000000000000000" pitchFamily="2" charset="2"/>
        <a:buChar char="n"/>
        <a:defRPr sz="2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30000"/>
        </a:spcAft>
        <a:buClr>
          <a:srgbClr val="CC0000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20000"/>
        </a:spcAft>
        <a:buClr>
          <a:srgbClr val="CC0000"/>
        </a:buClr>
        <a:buSzPct val="80000"/>
        <a:buFont typeface="Wingdings" panose="05000000000000000000" pitchFamily="2" charset="2"/>
        <a:buChar char="§"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20000"/>
        </a:spcAft>
        <a:buClr>
          <a:srgbClr val="CC0000"/>
        </a:buClr>
        <a:buSzTx/>
        <a:buFont typeface="Times New Roman" panose="02020603050405020304" pitchFamily="18" charset="0"/>
        <a:buChar char="▪"/>
        <a:defRPr sz="16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SzTx/>
        <a:buFont typeface="Arial" panose="020B0604020202020204" pitchFamily="34" charset="0"/>
        <a:buChar char="∙"/>
        <a:defRPr sz="1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SzTx/>
        <a:buFont typeface="Arial" panose="020B0604020202020204" pitchFamily="34" charset="0"/>
        <a:buChar char="∙"/>
        <a:defRPr sz="1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SzTx/>
        <a:buFont typeface="Arial" panose="020B0604020202020204" pitchFamily="34" charset="0"/>
        <a:buChar char="∙"/>
        <a:defRPr sz="1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SzTx/>
        <a:buFont typeface="Arial" panose="020B0604020202020204" pitchFamily="34" charset="0"/>
        <a:buChar char="∙"/>
        <a:defRPr sz="1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SzTx/>
        <a:buFont typeface="Arial" panose="020B0604020202020204" pitchFamily="34" charset="0"/>
        <a:buChar char="∙"/>
        <a:defRPr sz="1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14"/>
          <p:cNvGrpSpPr/>
          <p:nvPr userDrawn="1"/>
        </p:nvGrpSpPr>
        <p:grpSpPr>
          <a:xfrm>
            <a:off x="250825" y="0"/>
            <a:ext cx="8713788" cy="6597650"/>
            <a:chOff x="158" y="0"/>
            <a:chExt cx="5489" cy="4156"/>
          </a:xfrm>
        </p:grpSpPr>
        <p:sp>
          <p:nvSpPr>
            <p:cNvPr id="132099" name="Line 2"/>
            <p:cNvSpPr/>
            <p:nvPr userDrawn="1"/>
          </p:nvSpPr>
          <p:spPr>
            <a:xfrm flipV="1">
              <a:off x="295" y="0"/>
              <a:ext cx="0" cy="4156"/>
            </a:xfrm>
            <a:prstGeom prst="line">
              <a:avLst/>
            </a:prstGeom>
            <a:ln w="3175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32100" name="Line 10"/>
            <p:cNvSpPr/>
            <p:nvPr userDrawn="1"/>
          </p:nvSpPr>
          <p:spPr>
            <a:xfrm flipH="1">
              <a:off x="158" y="371"/>
              <a:ext cx="5489" cy="0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32101" name="Line 11"/>
            <p:cNvSpPr/>
            <p:nvPr userDrawn="1"/>
          </p:nvSpPr>
          <p:spPr>
            <a:xfrm flipH="1">
              <a:off x="158" y="663"/>
              <a:ext cx="5489" cy="0"/>
            </a:xfrm>
            <a:prstGeom prst="line">
              <a:avLst/>
            </a:prstGeom>
            <a:ln w="6350" cap="flat" cmpd="sng">
              <a:solidFill>
                <a:schemeClr val="bg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32102" name="Rectangle 3"/>
          <p:cNvSpPr>
            <a:spLocks noGrp="1"/>
          </p:cNvSpPr>
          <p:nvPr>
            <p:ph type="body" idx="1"/>
          </p:nvPr>
        </p:nvSpPr>
        <p:spPr>
          <a:xfrm>
            <a:off x="215900" y="1700213"/>
            <a:ext cx="8640763" cy="31686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</p:txBody>
      </p:sp>
      <p:sp>
        <p:nvSpPr>
          <p:cNvPr id="132103" name="Rectangle 4"/>
          <p:cNvSpPr>
            <a:spLocks noGrp="1"/>
          </p:cNvSpPr>
          <p:nvPr>
            <p:ph type="title"/>
          </p:nvPr>
        </p:nvSpPr>
        <p:spPr>
          <a:xfrm>
            <a:off x="1871663" y="152400"/>
            <a:ext cx="70215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45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45238"/>
            <a:ext cx="57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800">
                <a:solidFill>
                  <a:srgbClr val="292929"/>
                </a:solidFill>
              </a:defRPr>
            </a:lvl1pPr>
          </a:lstStyle>
          <a:p>
            <a:pPr lvl="0" eaLnBrk="1" hangingPunct="1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32105" name="Line 15"/>
          <p:cNvSpPr/>
          <p:nvPr userDrawn="1"/>
        </p:nvSpPr>
        <p:spPr>
          <a:xfrm>
            <a:off x="468313" y="0"/>
            <a:ext cx="0" cy="6858000"/>
          </a:xfrm>
          <a:prstGeom prst="line">
            <a:avLst/>
          </a:prstGeom>
          <a:ln w="9525" cap="flat" cmpd="sng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</p:sp>
      <p:pic>
        <p:nvPicPr>
          <p:cNvPr id="132106" name="Picture 2" descr="C:\Users\Fomin_D\Desktop\1C_Shlepok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2875" y="155575"/>
            <a:ext cx="1798638" cy="1401763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8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161925" lvl="0" indent="-1619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50000"/>
        </a:spcAft>
        <a:buClr>
          <a:srgbClr val="CC0000"/>
        </a:buClr>
        <a:buFont typeface="Arial" panose="020B0604020202020204" pitchFamily="34" charset="0"/>
        <a:buChar char="•"/>
        <a:defRPr sz="2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344805" lvl="1" indent="-18097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30000"/>
        </a:spcAft>
        <a:buClr>
          <a:schemeClr val="folHlink"/>
        </a:buClr>
        <a:buFont typeface="Arial" panose="020B0604020202020204" pitchFamily="34" charset="0"/>
        <a:buChar char="•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536575" lvl="2" indent="-1905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20000"/>
        </a:spcAft>
        <a:buClr>
          <a:srgbClr val="CC0000"/>
        </a:buClr>
        <a:buFont typeface="Arial" panose="020B0604020202020204" pitchFamily="34" charset="0"/>
        <a:buChar char="•"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709930" lvl="3" indent="-1714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20000"/>
        </a:spcAft>
        <a:buClr>
          <a:srgbClr val="CC0000"/>
        </a:buClr>
        <a:buFont typeface="Arial" panose="020B0604020202020204" pitchFamily="34" charset="0"/>
        <a:buChar char="•"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876300" lvl="4" indent="-1619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FontTx/>
        <a:buChar char="•"/>
        <a:defRPr sz="1200" b="0" i="0" u="none" kern="1200" baseline="0">
          <a:solidFill>
            <a:srgbClr val="292929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FontTx/>
        <a:buChar char="•"/>
        <a:defRPr sz="1200" b="0" i="0" u="none" kern="1200" baseline="0">
          <a:solidFill>
            <a:srgbClr val="292929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FontTx/>
        <a:buChar char="•"/>
        <a:defRPr sz="1200" b="0" i="0" u="none" kern="1200" baseline="0">
          <a:solidFill>
            <a:srgbClr val="292929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FontTx/>
        <a:buChar char="•"/>
        <a:defRPr sz="1200" b="0" i="0" u="none" kern="1200" baseline="0">
          <a:solidFill>
            <a:srgbClr val="292929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FontTx/>
        <a:buChar char="•"/>
        <a:defRPr sz="1200" b="0" i="0" u="none" kern="1200" baseline="0">
          <a:solidFill>
            <a:srgbClr val="292929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10000"/>
        </a:lnSpc>
        <a:spcBef>
          <a:spcPct val="5000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s.1c.ru/db/garant/content/12084447/1/10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s.1c.ru/db/garant/content/71735192/1/10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br>
              <a:rPr lang="ru-RU" altLang="ru-RU" dirty="0"/>
            </a:br>
            <a:r>
              <a:rPr lang="ru-RU" altLang="ru-RU" dirty="0"/>
              <a:t>Отчетность за 9 месяцев, приведение в соответствие Федеральными стандартами</a:t>
            </a:r>
          </a:p>
        </p:txBody>
      </p:sp>
      <p:sp>
        <p:nvSpPr>
          <p:cNvPr id="6147" name="Rectangle 3"/>
          <p:cNvSpPr>
            <a:spLocks noGrp="1"/>
          </p:cNvSpPr>
          <p:nvPr>
            <p:ph sz="half" idx="1"/>
          </p:nvPr>
        </p:nvSpPr>
        <p:spPr>
          <a:xfrm>
            <a:off x="1476375" y="4806315"/>
            <a:ext cx="5486400" cy="1070610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r>
              <a:rPr lang="ru-RU" altLang="ru-RU" b="1" dirty="0">
                <a:solidFill>
                  <a:srgbClr val="CC3300"/>
                </a:solidFill>
                <a:sym typeface="+mn-ea"/>
              </a:rPr>
              <a:t>Барыкин Иван –  </a:t>
            </a:r>
            <a:r>
              <a:rPr lang="ru-RU" altLang="ru-RU" sz="2600" b="1" dirty="0">
                <a:solidFill>
                  <a:srgbClr val="CC3300"/>
                </a:solidFill>
                <a:sym typeface="+mn-ea"/>
              </a:rPr>
              <a:t>Программист-консультант 1С</a:t>
            </a:r>
            <a:endParaRPr lang="ru-RU" altLang="ru-RU" sz="2600" dirty="0"/>
          </a:p>
        </p:txBody>
      </p:sp>
      <p:pic>
        <p:nvPicPr>
          <p:cNvPr id="2" name="Замещающее содержимое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00650" y="1634490"/>
            <a:ext cx="2402840" cy="295275"/>
          </a:xfrm>
          <a:prstGeom prst="rect">
            <a:avLst/>
          </a:prstGeom>
        </p:spPr>
      </p:pic>
    </p:spTree>
  </p:cSld>
  <p:clrMapOvr>
    <a:masterClrMapping/>
  </p:clrMapOvr>
  <p:transition spd="med" advTm="3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sz="2000" dirty="0"/>
              <a:t>Сведения по дебиторской и кредиторской задолженности учреждения (ф. 0503769)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Здесь же отметим, </a:t>
            </a:r>
            <a:r>
              <a:rPr lang="ru-RU" sz="1400" b="1" dirty="0"/>
              <a:t>что Приказом Минфина РФ от 16.05.2019 № 73н </a:t>
            </a:r>
            <a:r>
              <a:rPr lang="ru-RU" sz="1400" dirty="0"/>
              <a:t>были внесены изменения в  п. 69 Инструкции № 33н, устанавливающие порядок формирования сведений (ф. 0503769), в частности заполнения строк разд. 1 формы. Положениями п. 69 Инструкции № 33н в редакции Приказа Минфина РФ № 73н установлено, что по номеру счета, отражающего показатели расчетов, содержащему в 24 – 26-м разрядах соответствующую подстатью КОСГУ (графа 1 приложения (ф. 0503769)), в группе граф 5 – 8 «изменение задолженности» отражаются: </a:t>
            </a:r>
          </a:p>
          <a:p>
            <a:r>
              <a:rPr lang="ru-RU" sz="1400" dirty="0"/>
              <a:t>– по счетам аналитического учета счетов </a:t>
            </a:r>
            <a:r>
              <a:rPr lang="ru-RU" sz="1400" b="1" dirty="0"/>
              <a:t>0 205 00 000, 0 206 00 000, 0 208 00 000, 0 209 00 000, 0 210 10 000, 0 210 05 000</a:t>
            </a:r>
            <a:r>
              <a:rPr lang="ru-RU" sz="1400" dirty="0"/>
              <a:t>, содержащим в разрядах 24 – 26 номера счета соответствующую подстатью увеличения прочей дебиторской задолженности, –</a:t>
            </a:r>
            <a:r>
              <a:rPr lang="ru-RU" sz="1400" b="1" dirty="0"/>
              <a:t> обороты расчетов по соответствующим подстатьям статей 560 и 660 КОСГУ</a:t>
            </a:r>
            <a:r>
              <a:rPr lang="ru-RU" sz="1400" dirty="0"/>
              <a:t>; </a:t>
            </a:r>
          </a:p>
          <a:p>
            <a:r>
              <a:rPr lang="ru-RU" sz="1400" dirty="0"/>
              <a:t>– по счетам аналитического учета счетов </a:t>
            </a:r>
            <a:r>
              <a:rPr lang="ru-RU" sz="1400" b="1" dirty="0"/>
              <a:t>0 302 00 000, 0 303 00 000, 0 304 02 000, 0 304 03 000, 0 304 06 000</a:t>
            </a:r>
            <a:r>
              <a:rPr lang="ru-RU" sz="1400" dirty="0"/>
              <a:t>, содержащим в разрядах 24 – 26 номера счета соответствующую подстатью увеличения кредиторской задолженности, – </a:t>
            </a:r>
            <a:r>
              <a:rPr lang="ru-RU" sz="1400" b="1" dirty="0"/>
              <a:t>обороты расчетов по соответствующим подстатьям статей 730 и 830 КОСГУ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2917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sz="2000" dirty="0"/>
              <a:t>Сведения по дебиторской и кредиторской задолженности учреждения (ф. 0503769)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В свою очередь, в графе 1 по строкам «Итого по коду счета», «Итого по синтетическому коду счета» указываются соответствующие коды счетов, содержащих в 24 – 26-м разрядах нули. </a:t>
            </a:r>
          </a:p>
          <a:p>
            <a:r>
              <a:rPr lang="ru-RU" sz="1400" dirty="0"/>
              <a:t>Внесение этого положения обусловлено детализаций с 01.01.2019 </a:t>
            </a:r>
            <a:r>
              <a:rPr lang="ru-RU" sz="1400" b="1" dirty="0"/>
              <a:t>статей 560, 660 и 730, 830</a:t>
            </a:r>
            <a:r>
              <a:rPr lang="ru-RU" sz="1400" dirty="0"/>
              <a:t> КОСГУ подстатьями. </a:t>
            </a:r>
          </a:p>
          <a:p>
            <a:r>
              <a:rPr lang="ru-RU" sz="1400" dirty="0"/>
              <a:t>Также положения п. 69 Инструкции № 69н были дополнены информацией, устанавливающей, что не относятся к просроченной дебиторской, просроченной кредиторской задолженности и в графах 4, 11, 14 не отражаются: </a:t>
            </a:r>
          </a:p>
          <a:p>
            <a:r>
              <a:rPr lang="ru-RU" sz="1400" dirty="0"/>
              <a:t>– дебиторская задолженность, сформированная по соответствующим счетам аналитического учета счетов </a:t>
            </a:r>
            <a:r>
              <a:rPr lang="ru-RU" sz="1400" b="1" dirty="0"/>
              <a:t>0 205 00 000 </a:t>
            </a:r>
            <a:r>
              <a:rPr lang="ru-RU" sz="1400" dirty="0"/>
              <a:t>«Расчеты по доходам» и </a:t>
            </a:r>
            <a:r>
              <a:rPr lang="ru-RU" sz="1400" b="1" dirty="0"/>
              <a:t>0 209 00 000 </a:t>
            </a:r>
            <a:r>
              <a:rPr lang="ru-RU" sz="1400" dirty="0"/>
              <a:t>«Расчеты по ущербу и иным доходам» в объеме показателей ожидаемых доходов, числящихся по соответствующим аналитическим счетам счета </a:t>
            </a:r>
            <a:r>
              <a:rPr lang="ru-RU" sz="1400" b="1" dirty="0"/>
              <a:t>0 401 40 000 </a:t>
            </a:r>
            <a:r>
              <a:rPr lang="ru-RU" sz="1400" dirty="0"/>
              <a:t>«Доходы будущих периодов»; </a:t>
            </a:r>
          </a:p>
          <a:p>
            <a:r>
              <a:rPr lang="ru-RU" sz="1400" dirty="0"/>
              <a:t>– кредиторская задолженность, сформированная по соответствующим счетам аналитического учета счетов </a:t>
            </a:r>
            <a:r>
              <a:rPr lang="ru-RU" sz="1400" b="1" dirty="0"/>
              <a:t>0 302 24 000 </a:t>
            </a:r>
            <a:r>
              <a:rPr lang="ru-RU" sz="1400" dirty="0"/>
              <a:t>«Расчеты по арендной плате за пользование имуществом», </a:t>
            </a:r>
            <a:r>
              <a:rPr lang="ru-RU" sz="1400" b="1" dirty="0"/>
              <a:t>0 302 29 000 </a:t>
            </a:r>
            <a:r>
              <a:rPr lang="ru-RU" sz="1400" dirty="0"/>
              <a:t>«Расчеты по арендной плате за пользование земельными участками и другими обособленными природными объектами» в объеме остаточной стоимости права пользования нефинансовыми активами на отчетную дату. </a:t>
            </a:r>
          </a:p>
        </p:txBody>
      </p:sp>
    </p:spTree>
    <p:extLst>
      <p:ext uri="{BB962C8B-B14F-4D97-AF65-F5344CB8AC3E}">
        <p14:creationId xmlns:p14="http://schemas.microsoft.com/office/powerpoint/2010/main" val="1211602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sz="2000" dirty="0"/>
              <a:t>Сведения по дебиторской и кредиторской задолженности учреждения (ф. 0503769)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Интерес также представляют изменения, внесенные Приказом Минфина РФ № 73н в правила отражения в графах 5 – 8 разд. 1 и 2 приложения (ф. 0503769) показателей со знаком минус. Ранее </a:t>
            </a:r>
            <a:r>
              <a:rPr lang="ru-RU" sz="1400" b="1" dirty="0"/>
              <a:t>п. 69 Инструкции № 33н </a:t>
            </a:r>
            <a:r>
              <a:rPr lang="ru-RU" sz="1400" dirty="0"/>
              <a:t>было установлено, что отрицательный показатель в этих графах допустим только по результатам проведения исправительных записей по выявленным в отчетном периоде ошибкам отчетного периода методом «красное </a:t>
            </a:r>
            <a:r>
              <a:rPr lang="ru-RU" sz="1400" dirty="0" err="1"/>
              <a:t>сторно</a:t>
            </a:r>
            <a:r>
              <a:rPr lang="ru-RU" sz="1400" dirty="0"/>
              <a:t>». В новой редакции этого пункта сказано, что отражение в графах 5 – 8 разд. 1 и 2 приложения (ф. 0503769) показателей со знаком минус </a:t>
            </a:r>
            <a:r>
              <a:rPr lang="ru-RU" sz="1400" b="1" dirty="0"/>
              <a:t>допустимо только по результатам уточнения оценочных значений методом «красное </a:t>
            </a:r>
            <a:r>
              <a:rPr lang="ru-RU" sz="1400" b="1" dirty="0" err="1"/>
              <a:t>сторно</a:t>
            </a:r>
            <a:r>
              <a:rPr lang="ru-RU" sz="1400" b="1" dirty="0"/>
              <a:t>». </a:t>
            </a:r>
          </a:p>
          <a:p>
            <a:r>
              <a:rPr lang="ru-RU" sz="1400" dirty="0"/>
              <a:t>Напомним, что понятие «оценочное значение» разъяснено в </a:t>
            </a:r>
            <a:r>
              <a:rPr lang="ru-RU" sz="1400" b="1" dirty="0"/>
              <a:t>Письме Минфина РФ от 31.08.2018 № 02-06-07/62480 «О направлении Методических указаний по применению положений СГС «Учетная политика, оценочные значения и ошибки»</a:t>
            </a:r>
            <a:r>
              <a:rPr lang="ru-RU" sz="1400" dirty="0"/>
              <a:t>. Из положений </a:t>
            </a:r>
            <a:r>
              <a:rPr lang="ru-RU" sz="1400" b="1" dirty="0"/>
              <a:t>п. 10 </a:t>
            </a:r>
            <a:r>
              <a:rPr lang="ru-RU" sz="1400" dirty="0"/>
              <a:t>письма следует, что под оценочным значением понимается рассчитанное или приблизительно определенное значение какого-либо показателя, необходимого для ведения бухгалтерского учета и (или) отражаемого в бухгалтерской (финансовой) отчетности, при отсутствии точного способа его определения. </a:t>
            </a:r>
          </a:p>
        </p:txBody>
      </p:sp>
    </p:spTree>
    <p:extLst>
      <p:ext uri="{BB962C8B-B14F-4D97-AF65-F5344CB8AC3E}">
        <p14:creationId xmlns:p14="http://schemas.microsoft.com/office/powerpoint/2010/main" val="2410116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Сведения об остатках денежных средств учреждения (ф. 0503779)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Согласно нормам </a:t>
            </a:r>
            <a:r>
              <a:rPr lang="ru-RU" sz="1400" b="1" dirty="0"/>
              <a:t>п. 74 Инструкции № 33н </a:t>
            </a:r>
            <a:r>
              <a:rPr lang="ru-RU" sz="1400" dirty="0"/>
              <a:t>формирование сведений (ф. 0503779) осуществляется по видам финансового обеспечения деятельности (виду деятельности), по которым у учреждения на начало и (или) на конец отчетного года имеются данные об остатках денежных средств либо по которым имеются на отчетную дату открытые счета в кредитных организациях (финансовом органе). </a:t>
            </a:r>
          </a:p>
          <a:p>
            <a:r>
              <a:rPr lang="ru-RU" sz="1400" dirty="0"/>
              <a:t>Информация в сведениях (ф. 0503779) содержит данные об остатках денежных средств по разделам: </a:t>
            </a:r>
          </a:p>
          <a:p>
            <a:r>
              <a:rPr lang="ru-RU" sz="1400" dirty="0"/>
              <a:t>в разд. 1 «Счета в кредитных организациях» – по банковским счетам, открытым в кредитных организациях (далее – банковские счета); </a:t>
            </a:r>
          </a:p>
          <a:p>
            <a:r>
              <a:rPr lang="ru-RU" sz="1400" dirty="0"/>
              <a:t>в разд. 2 «Счета в финансовом органе» – по лицевым счетам, открытым в органах Федерального казначейства (финансовых органах); </a:t>
            </a:r>
          </a:p>
          <a:p>
            <a:r>
              <a:rPr lang="ru-RU" sz="1400" dirty="0"/>
              <a:t>в разд. 3 «Средства в Кассе учреждения» – в кассе учреждения.</a:t>
            </a:r>
          </a:p>
          <a:p>
            <a:r>
              <a:rPr lang="ru-RU" sz="1400" dirty="0"/>
              <a:t>При отражении бюджетными учреждениями в разд. 1 «Счета в кредитной организации» сведений (ф. 0503779) данных по банковским счетам, за исключением счетов, открытых для расчетов с иностранной валютой, дополнительная информация по основаниям открытия указанных счетов (со ссылкой на нормы федеральных законов) раскрывается в пояснениях к сведениям (ф. 0503779) в текстовой части разд. 4 «Анализ показателей отчетности учреждения» пояснительной записки (ф. 0503760).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5084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Сведения об остатках денежных средств учреждения (ф. 0503779)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При наличии остатков на банковских счетах, открытых учреждению в кредитной организации, в отношении которой ЦБ РФ было принято решение об отзыве лицензии на осуществление банковских операций, дополнительная информация по наименованию кредитной организации и суммы денежных средств, отнесенной на счет 0 209 81 000 «Расчеты по недостачам денежных средств» при отзыве лицензии на осуществление банковских операций, раскрывается в текстовой части разд. 4 «Анализ показателей отчетности учреждения» пояснительной записки (ф. 0503760). При этом остатки по таким счетам в сведениях (ф. 0503779) не отражаются (см. Письмо Минфина РФ № 02-06-07/47868 и Федерального казначейства № 07-04-05/02-13482). </a:t>
            </a:r>
          </a:p>
          <a:p>
            <a:r>
              <a:rPr lang="ru-RU" sz="1400" dirty="0"/>
              <a:t>Отражение в разд. 1 «Счета в кредитной организации» сведений (ф. 0503779) несуществующих номеров банковских счетов (например, «123456789») не допускается. </a:t>
            </a:r>
          </a:p>
          <a:p>
            <a:r>
              <a:rPr lang="ru-RU" sz="1400" dirty="0"/>
              <a:t>Показатель по счету 0 210 03 000 «Расчеты с финансовым органом по наличным денежным средствам» отражается в разд. 1 «Счета в кредитной организации» сведений (ф. 0503779) в структуре «00000000000000000000». </a:t>
            </a:r>
          </a:p>
          <a:p>
            <a:r>
              <a:rPr lang="ru-RU" sz="1400" dirty="0"/>
              <a:t>В текстовой части пояснительной записки (ф. 0503760) следует указать факторы, оказавшие влияние на размер остатков денежных средств на счетах учреждений раздельно по каждому виду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11186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Отчет (ф. 0503737)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В отчете (ф. 0503737) отражаются некассовые операции (обменные операции без движения денежных средств), которые были совершены учреждением в отчетном периоде. Дополнительная информация (пояснения) в отношении некассовых операций (в том числе при составлении квартального отчета (ф. 0503737)), совершенных учреждением в отчетном периоде, раскрывается в разд. 3 «Анализ отчета об исполнении учреждением плана его деятельности» пояснительной записки (ф. 0503760). </a:t>
            </a:r>
          </a:p>
        </p:txBody>
      </p:sp>
    </p:spTree>
    <p:extLst>
      <p:ext uri="{BB962C8B-B14F-4D97-AF65-F5344CB8AC3E}">
        <p14:creationId xmlns:p14="http://schemas.microsoft.com/office/powerpoint/2010/main" val="63344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Расшифровка дебиторской задолженности по предоставленным субсидиям (грантам) (ф. 0503793)</a:t>
            </a:r>
            <a:br>
              <a:rPr lang="ru-RU" dirty="0"/>
            </a:b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Расшифровка (ф. 0503793) формируется учреждениями ежеквартально, по итогам года в части остатков дебиторской задолженности </a:t>
            </a:r>
            <a:r>
              <a:rPr lang="ru-RU" sz="1400" b="1" i="1" dirty="0"/>
              <a:t>по предоставленным ими субсидиям</a:t>
            </a:r>
            <a:r>
              <a:rPr lang="ru-RU" sz="1400" dirty="0"/>
              <a:t> (грантам). Данная форма составляется раздельно по видам предоставленных субсидий: </a:t>
            </a:r>
          </a:p>
          <a:p>
            <a:r>
              <a:rPr lang="ru-RU" sz="1400" dirty="0"/>
              <a:t>– субсидии на финансовое обеспечение выполнения государственного (муниципального) задания (по </a:t>
            </a:r>
            <a:r>
              <a:rPr lang="ru-RU" sz="1400" b="1" dirty="0"/>
              <a:t>счету 4 206 41 000</a:t>
            </a:r>
            <a:r>
              <a:rPr lang="ru-RU" sz="1400" dirty="0"/>
              <a:t>); </a:t>
            </a:r>
          </a:p>
          <a:p>
            <a:r>
              <a:rPr lang="ru-RU" sz="1400" dirty="0"/>
              <a:t>– субсидии, предоставляемые в соответствии с </a:t>
            </a:r>
            <a:r>
              <a:rPr lang="ru-RU" sz="1400" b="1" dirty="0" err="1"/>
              <a:t>абз</a:t>
            </a:r>
            <a:r>
              <a:rPr lang="ru-RU" sz="1400" b="1" dirty="0"/>
              <a:t>. 2 п. 1 ст. 78.1 БК РФ (по счетам 5 206 41 000, 5 206 81 000)</a:t>
            </a:r>
            <a:r>
              <a:rPr lang="ru-RU" sz="1400" dirty="0"/>
              <a:t>; </a:t>
            </a:r>
          </a:p>
          <a:p>
            <a:r>
              <a:rPr lang="ru-RU" sz="1400" dirty="0"/>
              <a:t>– субсидии на осуществление капитальных вложений (по </a:t>
            </a:r>
            <a:r>
              <a:rPr lang="ru-RU" sz="1400" b="1" dirty="0"/>
              <a:t>счету 6 206 81 000</a:t>
            </a:r>
            <a:r>
              <a:rPr lang="ru-RU" sz="1400" dirty="0"/>
              <a:t>). </a:t>
            </a:r>
          </a:p>
          <a:p>
            <a:r>
              <a:rPr lang="ru-RU" sz="1400" dirty="0"/>
              <a:t>В Письме Минфина РФ № 02-06-07/47868 и Федерального казначейства № 07-04-05/02-13482 указано, что в части субсидий расшифровка (ф. 0503793) по состоянию на 01.04.2019 не представляется. В части грантов расшифровка (ф. 0503793) не составляется. </a:t>
            </a:r>
          </a:p>
        </p:txBody>
      </p:sp>
    </p:spTree>
    <p:extLst>
      <p:ext uri="{BB962C8B-B14F-4D97-AF65-F5344CB8AC3E}">
        <p14:creationId xmlns:p14="http://schemas.microsoft.com/office/powerpoint/2010/main" val="3462746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/>
          </p:cNvSpPr>
          <p:nvPr>
            <p:ph type="ctrTitle" sz="quarter" hasCustomPrompt="1"/>
          </p:nvPr>
        </p:nvSpPr>
        <p:spPr/>
        <p:txBody>
          <a:bodyPr vert="horz" wrap="square" lIns="91440" tIns="45720" rIns="91440" bIns="45720" anchor="ctr"/>
          <a:lstStyle/>
          <a:p>
            <a:pPr>
              <a:buClrTx/>
              <a:buSzTx/>
              <a:buFontTx/>
            </a:pPr>
            <a:r>
              <a:rPr lang="ru-RU" altLang="ru-RU" dirty="0">
                <a:latin typeface="+mj-lt"/>
                <a:ea typeface="+mj-ea"/>
                <a:cs typeface="+mj-cs"/>
              </a:rPr>
              <a:t>Благодарим за внимание!</a:t>
            </a:r>
          </a:p>
        </p:txBody>
      </p:sp>
      <p:pic>
        <p:nvPicPr>
          <p:cNvPr id="4" name="Замещающее содержимое 1">
            <a:extLst>
              <a:ext uri="{FF2B5EF4-FFF2-40B4-BE49-F238E27FC236}">
                <a16:creationId xmlns:a16="http://schemas.microsoft.com/office/drawing/2014/main" id="{3290F734-0751-47FA-A222-895D95927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412776"/>
            <a:ext cx="2402840" cy="295275"/>
          </a:xfrm>
          <a:prstGeom prst="rect">
            <a:avLst/>
          </a:prstGeom>
        </p:spPr>
      </p:pic>
    </p:spTree>
  </p:cSld>
  <p:clrMapOvr>
    <a:masterClrMapping/>
  </p:clrMapOvr>
  <p:transition spd="med" advTm="3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2000" dirty="0"/>
              <a:t>Особенности формирования девятимесячной бухгалтерской отчетности за 2019 год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8F94304-A727-483E-919B-E3B2D63D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Минфин и Федеральное казначейство в своем Письме от </a:t>
            </a:r>
            <a:r>
              <a:rPr lang="ru-RU" sz="2000" b="1" dirty="0"/>
              <a:t>28.06.2019 № 02-06-07/47868/07-04-05/02-13482 </a:t>
            </a:r>
            <a:r>
              <a:rPr lang="ru-RU" sz="2000" dirty="0"/>
              <a:t>разъяснили особенности составления бухгалтерской отчетности за девять месяцев 2019 года.</a:t>
            </a:r>
          </a:p>
          <a:p>
            <a:pPr marL="0" indent="0">
              <a:buNone/>
            </a:pPr>
            <a:r>
              <a:rPr lang="ru-RU" sz="1600" dirty="0"/>
              <a:t>В составе отчетности за девять месяцев заполняются следующие формы: </a:t>
            </a:r>
          </a:p>
          <a:p>
            <a:r>
              <a:rPr lang="ru-RU" sz="1600" dirty="0"/>
              <a:t>– отчет (ф. 0503737); </a:t>
            </a:r>
          </a:p>
          <a:p>
            <a:r>
              <a:rPr lang="ru-RU" sz="1600" dirty="0"/>
              <a:t>– сведения по дебиторской и кредиторской задолженности учреждения (ф. 0503769); </a:t>
            </a:r>
          </a:p>
          <a:p>
            <a:r>
              <a:rPr lang="ru-RU" sz="1600" dirty="0"/>
              <a:t>– сведения об остатках денежных средств учреждения (ф. 0503779); </a:t>
            </a:r>
          </a:p>
          <a:p>
            <a:r>
              <a:rPr lang="ru-RU" sz="1600" dirty="0"/>
              <a:t>– расшифровка дебиторской задолженности по предоставленным субсидиям (грантам) (ф. 0503793) (форма заполняется по  правилам, установленным Приказом Минфина РФ от 12.05.2016 № 60н).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Отчет (ф. 0503723)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 </a:t>
            </a:r>
            <a:r>
              <a:rPr lang="ru-RU" b="1" dirty="0"/>
              <a:t>Письме Минфина РФ № 02-06-07/43076 и Федерального казначейства № 07-04-05/02-12069 от 11.06.2019</a:t>
            </a:r>
            <a:r>
              <a:rPr lang="ru-RU" dirty="0"/>
              <a:t> разъяснено, что формирование квартальной сводной бухгалтерской отчетности государственных (муниципальных) бюджетных и автономных учреждений осуществляется, в частности, в соответствии с  </a:t>
            </a:r>
            <a:r>
              <a:rPr lang="ru-RU" u="sng" dirty="0">
                <a:hlinkClick r:id="rId3"/>
              </a:rPr>
              <a:t>Инструкцией № 33н</a:t>
            </a:r>
            <a:r>
              <a:rPr lang="ru-RU" dirty="0"/>
              <a:t> в редакции </a:t>
            </a:r>
            <a:r>
              <a:rPr lang="ru-RU" b="1" dirty="0"/>
              <a:t>приказов Минфина РФ от 28.02.2019 № 32н, от 16.05.2019 № 73н</a:t>
            </a:r>
            <a:r>
              <a:rPr lang="ru-RU" dirty="0"/>
              <a:t>. </a:t>
            </a:r>
          </a:p>
          <a:p>
            <a:r>
              <a:rPr lang="ru-RU" dirty="0"/>
              <a:t>Отсюда следует, что в составе бухгалтерской отчетности, формируемой на 1 октября 2019 года, отчет (ф. 0503723) составляется по-новому.</a:t>
            </a:r>
            <a:endParaRPr lang="ru-RU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Порядок заполнения раздела 1 «Поступления» </a:t>
            </a:r>
            <a:r>
              <a:rPr lang="ru-RU" altLang="en-US" dirty="0"/>
              <a:t>ф. 0503723</a:t>
            </a:r>
            <a:r>
              <a:rPr lang="ru-RU" dirty="0"/>
              <a:t> 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900430" y="1557655"/>
            <a:ext cx="7975600" cy="482409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1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заполнении раздела 1 новой формы 0503723 следует обратить внимание на заполнение следующих строк: </a:t>
            </a:r>
          </a:p>
          <a:p>
            <a:r>
              <a:rPr lang="ru-RU" sz="1600" dirty="0"/>
              <a:t>1. </a:t>
            </a:r>
            <a:r>
              <a:rPr lang="ru-RU" sz="1600" b="1" i="1" dirty="0"/>
              <a:t>Строка 0700, которая включает в себя строки 0702 – 0708</a:t>
            </a:r>
            <a:r>
              <a:rPr lang="ru-RU" sz="1600" dirty="0"/>
              <a:t>. </a:t>
            </a:r>
            <a:r>
              <a:rPr lang="ru-RU" sz="1600" dirty="0">
                <a:hlinkClick r:id="rId3"/>
              </a:rPr>
              <a:t>Порядок № 209н</a:t>
            </a:r>
            <a:r>
              <a:rPr lang="ru-RU" sz="1600" dirty="0"/>
              <a:t> установил разграничение безвозмездных поступлений в сектор государственного управления, отражаемых по </a:t>
            </a:r>
            <a:r>
              <a:rPr lang="ru-RU" sz="1600" b="1" dirty="0"/>
              <a:t>статьям 150</a:t>
            </a:r>
            <a:r>
              <a:rPr lang="ru-RU" sz="1600" dirty="0"/>
              <a:t> «Безвозмездные денежные поступления текущего характера», </a:t>
            </a:r>
            <a:r>
              <a:rPr lang="ru-RU" sz="1600" b="1" dirty="0"/>
              <a:t>160</a:t>
            </a:r>
            <a:r>
              <a:rPr lang="ru-RU" sz="1600" dirty="0"/>
              <a:t> «Безвозмездные денежные поступления капитального характера», </a:t>
            </a:r>
            <a:r>
              <a:rPr lang="ru-RU" sz="1600" b="1" dirty="0"/>
              <a:t>190</a:t>
            </a:r>
            <a:r>
              <a:rPr lang="ru-RU" sz="1600" dirty="0"/>
              <a:t> «Безвозмездные неденежные поступления в сектор государственного управления» КОСГУ, и безвозмездных перечислений организациям из сектора государственного управления (</a:t>
            </a:r>
            <a:r>
              <a:rPr lang="ru-RU" sz="1600" b="1" dirty="0"/>
              <a:t>статьи 240</a:t>
            </a:r>
            <a:r>
              <a:rPr lang="ru-RU" sz="1600" dirty="0"/>
              <a:t> «Безвозмездные перечисления текущего характера организациям», </a:t>
            </a:r>
            <a:r>
              <a:rPr lang="ru-RU" sz="1600" b="1" dirty="0"/>
              <a:t>280</a:t>
            </a:r>
            <a:r>
              <a:rPr lang="ru-RU" sz="1600" dirty="0"/>
              <a:t> «Безвозмездные перечисления капитального характера организациям» КОСГУ) на поступления, перечисления текущего и капитального характера. </a:t>
            </a:r>
          </a:p>
          <a:p>
            <a:r>
              <a:rPr lang="ru-RU" sz="1600" dirty="0"/>
              <a:t>По </a:t>
            </a:r>
            <a:r>
              <a:rPr lang="ru-RU" sz="1600" b="1" dirty="0"/>
              <a:t>строке 0700</a:t>
            </a:r>
            <a:r>
              <a:rPr lang="ru-RU" sz="1600" dirty="0"/>
              <a:t> отражаются показатели по доходам в виде безвозмездных денежных поступлений текущего характера (показатели по коду КОСГУ 150 «Безвозмездные денежные поступления текущего характера»), а по строкам 0702 – 0708 указываются данные, сформированные у учреждения по </a:t>
            </a:r>
            <a:r>
              <a:rPr lang="ru-RU" sz="1600" b="1" dirty="0"/>
              <a:t>подстатьям 152 – 158</a:t>
            </a:r>
            <a:r>
              <a:rPr lang="ru-RU" sz="1600" dirty="0"/>
              <a:t> КОСГУ. </a:t>
            </a:r>
          </a:p>
          <a:p>
            <a:pPr marL="0" indent="0">
              <a:buNone/>
            </a:pPr>
            <a:endParaRPr lang="ru-RU" altLang="en-US" sz="16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Порядок заполнения раздела 1 «Поступления» </a:t>
            </a:r>
            <a:r>
              <a:rPr lang="ru-RU" altLang="en-US" dirty="0"/>
              <a:t>ф. 0503723</a:t>
            </a:r>
            <a:r>
              <a:rPr lang="ru-RU" dirty="0"/>
              <a:t> 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900430" y="1557655"/>
            <a:ext cx="7975600" cy="4824095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/>
              <a:t>2.</a:t>
            </a:r>
            <a:r>
              <a:rPr lang="ru-RU" sz="1600" b="1" i="1" dirty="0"/>
              <a:t> </a:t>
            </a:r>
            <a:r>
              <a:rPr lang="ru-RU" sz="2000" b="1" i="1" dirty="0"/>
              <a:t>Строка 0800, которая включает в себя строки 0802 –      0808</a:t>
            </a:r>
            <a:r>
              <a:rPr lang="ru-RU" sz="2000" dirty="0"/>
              <a:t> и по которой отражаются показатели по доходам в виде безвозмездных денежных поступлений капитального характера (данные по коду КОСГУ 160 «Безвозмездные денежные поступления капитального характера»). Соответственно, по строкам 0802 – 0808 отражаются показатели, сформированные по </a:t>
            </a:r>
            <a:r>
              <a:rPr lang="ru-RU" sz="2000" b="1" dirty="0"/>
              <a:t>подстатьям 162 – 168</a:t>
            </a:r>
            <a:r>
              <a:rPr lang="ru-RU" sz="2000" dirty="0"/>
              <a:t> КОСГУ. </a:t>
            </a:r>
            <a:endParaRPr lang="ru-RU" altLang="en-US" sz="2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52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Порядок заполнения раздела 1 «Поступления» </a:t>
            </a:r>
            <a:r>
              <a:rPr lang="ru-RU" altLang="en-US" dirty="0"/>
              <a:t>ф. 0503723</a:t>
            </a:r>
            <a:r>
              <a:rPr lang="ru-RU" dirty="0"/>
              <a:t> 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900430" y="1557655"/>
            <a:ext cx="7975600" cy="482409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1200" dirty="0"/>
              <a:t>3. </a:t>
            </a:r>
            <a:r>
              <a:rPr lang="ru-RU" altLang="en-US" sz="1200" b="1" dirty="0"/>
              <a:t>Строка 1200</a:t>
            </a:r>
            <a:r>
              <a:rPr lang="ru-RU" altLang="en-US" sz="1200" dirty="0"/>
              <a:t>, которая включает в себя строки 1201 – 1203 и по которой отражается сумма показателей по </a:t>
            </a:r>
            <a:r>
              <a:rPr lang="ru-RU" altLang="en-US" sz="1200" b="1" dirty="0"/>
              <a:t>подстатьям 189 </a:t>
            </a:r>
            <a:r>
              <a:rPr lang="ru-RU" altLang="en-US" sz="1200" dirty="0"/>
              <a:t>«Иные доходы» (показатель строки 1202), </a:t>
            </a:r>
            <a:r>
              <a:rPr lang="ru-RU" altLang="en-US" sz="1200" b="1" dirty="0"/>
              <a:t>181</a:t>
            </a:r>
            <a:r>
              <a:rPr lang="ru-RU" altLang="en-US" sz="1200" dirty="0"/>
              <a:t> «Невыясненные поступления» (показатель строки 1201), </a:t>
            </a:r>
            <a:r>
              <a:rPr lang="ru-RU" altLang="en-US" sz="1200" b="1" dirty="0"/>
              <a:t>440</a:t>
            </a:r>
            <a:r>
              <a:rPr lang="ru-RU" altLang="en-US" sz="1200" dirty="0"/>
              <a:t> «Уменьшение стоимости материальных запасов» (показатель строки 1203) КОСГУ. </a:t>
            </a:r>
          </a:p>
          <a:p>
            <a:pPr marL="0" indent="0">
              <a:buNone/>
            </a:pPr>
            <a:r>
              <a:rPr lang="ru-RU" altLang="en-US" sz="1200" dirty="0"/>
              <a:t>Порядок № 209н устанавливает, что статья 440 «Уменьшение стоимости материальных запасов» КОСГУ детализируется подстатьями: </a:t>
            </a:r>
          </a:p>
          <a:p>
            <a:pPr marL="0" indent="0">
              <a:buNone/>
            </a:pPr>
            <a:r>
              <a:rPr lang="ru-RU" altLang="en-US" sz="1200" b="1" dirty="0"/>
              <a:t>441</a:t>
            </a:r>
            <a:r>
              <a:rPr lang="ru-RU" altLang="en-US" sz="1200" dirty="0"/>
              <a:t> «Уменьшение стоимости лекарственных препаратов и материалов, применяемых в медицинских целях»; </a:t>
            </a:r>
          </a:p>
          <a:p>
            <a:pPr marL="0" indent="0">
              <a:buNone/>
            </a:pPr>
            <a:r>
              <a:rPr lang="ru-RU" altLang="en-US" sz="1200" b="1" dirty="0"/>
              <a:t>442</a:t>
            </a:r>
            <a:r>
              <a:rPr lang="ru-RU" altLang="en-US" sz="1200" dirty="0"/>
              <a:t> «Уменьшение стоимости продуктов питания»; </a:t>
            </a:r>
          </a:p>
          <a:p>
            <a:pPr marL="0" indent="0">
              <a:buNone/>
            </a:pPr>
            <a:r>
              <a:rPr lang="ru-RU" altLang="en-US" sz="1200" b="1" dirty="0"/>
              <a:t>443</a:t>
            </a:r>
            <a:r>
              <a:rPr lang="ru-RU" altLang="en-US" sz="1200" dirty="0"/>
              <a:t> «Уменьшение стоимости горюче-смазочных материалов»; </a:t>
            </a:r>
          </a:p>
          <a:p>
            <a:pPr marL="0" indent="0">
              <a:buNone/>
            </a:pPr>
            <a:r>
              <a:rPr lang="ru-RU" altLang="en-US" sz="1200" b="1" dirty="0"/>
              <a:t>444</a:t>
            </a:r>
            <a:r>
              <a:rPr lang="ru-RU" altLang="en-US" sz="1200" dirty="0"/>
              <a:t> «Уменьшение стоимости строительных материалов»; </a:t>
            </a:r>
          </a:p>
          <a:p>
            <a:pPr marL="0" indent="0">
              <a:buNone/>
            </a:pPr>
            <a:r>
              <a:rPr lang="ru-RU" altLang="en-US" sz="1200" b="1" dirty="0"/>
              <a:t>445</a:t>
            </a:r>
            <a:r>
              <a:rPr lang="ru-RU" altLang="en-US" sz="1200" dirty="0"/>
              <a:t> «Уменьшение стоимости мягкого инвентаря»; </a:t>
            </a:r>
          </a:p>
          <a:p>
            <a:pPr marL="0" indent="0">
              <a:buNone/>
            </a:pPr>
            <a:r>
              <a:rPr lang="ru-RU" altLang="en-US" sz="1200" b="1" dirty="0"/>
              <a:t>446</a:t>
            </a:r>
            <a:r>
              <a:rPr lang="ru-RU" altLang="en-US" sz="1200" dirty="0"/>
              <a:t> «Уменьшение стоимости прочих оборотных ценностей (материалов)»; </a:t>
            </a:r>
          </a:p>
          <a:p>
            <a:pPr marL="0" indent="0">
              <a:buNone/>
            </a:pPr>
            <a:r>
              <a:rPr lang="ru-RU" altLang="en-US" sz="1200" b="1" dirty="0"/>
              <a:t>447</a:t>
            </a:r>
            <a:r>
              <a:rPr lang="ru-RU" altLang="en-US" sz="1200" dirty="0"/>
              <a:t> «Уменьшение стоимости материальных запасов для целей капитальных вложений»; </a:t>
            </a:r>
          </a:p>
          <a:p>
            <a:pPr marL="0" indent="0">
              <a:buNone/>
            </a:pPr>
            <a:r>
              <a:rPr lang="ru-RU" altLang="en-US" sz="1200" b="1" dirty="0"/>
              <a:t>449</a:t>
            </a:r>
            <a:r>
              <a:rPr lang="ru-RU" altLang="en-US" sz="1200" dirty="0"/>
              <a:t> «Уменьшение стоимости прочих материальных запасов однократного применения». </a:t>
            </a:r>
          </a:p>
          <a:p>
            <a:pPr marL="0" indent="0">
              <a:buNone/>
            </a:pPr>
            <a:r>
              <a:rPr lang="ru-RU" sz="1200" dirty="0"/>
              <a:t>4. </a:t>
            </a:r>
            <a:r>
              <a:rPr lang="ru-RU" sz="1200" b="1" i="1" dirty="0"/>
              <a:t>Строка 1300</a:t>
            </a:r>
            <a:r>
              <a:rPr lang="ru-RU" sz="1200" dirty="0"/>
              <a:t>, показатель которой равен сумме строк 1400, 1600 и отражает размер поступлений, полученных учреждением за отчетный период по инвестиционным операциям. </a:t>
            </a:r>
            <a:endParaRPr lang="ru-RU" altLang="en-US" sz="1200" dirty="0"/>
          </a:p>
          <a:p>
            <a:pPr marL="0" indent="0">
              <a:buNone/>
            </a:pPr>
            <a:endParaRPr lang="ru-RU" altLang="en-US" sz="12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397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Порядок заполнения раздела 2 «Выбытия» </a:t>
            </a:r>
            <a:r>
              <a:rPr lang="ru-RU" altLang="en-US" dirty="0"/>
              <a:t>ф. 0503723</a:t>
            </a:r>
            <a:r>
              <a:rPr lang="ru-RU" dirty="0"/>
              <a:t> 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900430" y="1557655"/>
            <a:ext cx="7975600" cy="482409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1600" dirty="0"/>
              <a:t>Из положений  стандарта </a:t>
            </a:r>
            <a:r>
              <a:rPr lang="ru-RU" altLang="en-US" sz="1600" b="1" dirty="0"/>
              <a:t>ФСБУ «Отчет о движении денежных средств»</a:t>
            </a:r>
            <a:r>
              <a:rPr lang="ru-RU" altLang="en-US" sz="1600" dirty="0"/>
              <a:t> следует, что </a:t>
            </a:r>
            <a:r>
              <a:rPr lang="ru-RU" altLang="en-US" sz="1600" b="1" dirty="0"/>
              <a:t>инвестиционные операции</a:t>
            </a:r>
            <a:r>
              <a:rPr lang="ru-RU" altLang="en-US" sz="1600" dirty="0"/>
              <a:t> – операции, связанные: </a:t>
            </a:r>
          </a:p>
          <a:p>
            <a:pPr marL="0" indent="0">
              <a:buNone/>
            </a:pPr>
            <a:r>
              <a:rPr lang="ru-RU" altLang="en-US" sz="1600" dirty="0"/>
              <a:t>– с приобретением (созданием) и реализацией основных средств и нематериальных активов, приобретением и реализацией непроизведенных активов; </a:t>
            </a:r>
          </a:p>
          <a:p>
            <a:pPr marL="0" indent="0">
              <a:buNone/>
            </a:pPr>
            <a:r>
              <a:rPr lang="ru-RU" altLang="en-US" sz="1600" dirty="0"/>
              <a:t>– с приобретением и реализацией финансовых инструментов, не относящихся к эквивалентам денежных средств; </a:t>
            </a:r>
          </a:p>
          <a:p>
            <a:pPr marL="0" indent="0">
              <a:buNone/>
            </a:pPr>
            <a:r>
              <a:rPr lang="ru-RU" altLang="en-US" sz="1600" dirty="0"/>
              <a:t>– с предоставлением заимствований и их погашением. </a:t>
            </a:r>
          </a:p>
          <a:p>
            <a:pPr marL="0" indent="0">
              <a:buNone/>
            </a:pPr>
            <a:r>
              <a:rPr lang="ru-RU" altLang="en-US" sz="1600" b="1" dirty="0"/>
              <a:t>Текущие операции </a:t>
            </a:r>
            <a:r>
              <a:rPr lang="ru-RU" altLang="en-US" sz="1600" dirty="0"/>
              <a:t>– операции, связанные с реализацией субъектом отчетности возложенных на него полномочий или функций и не являющиеся инвестиционными или финансовыми операциями.</a:t>
            </a:r>
          </a:p>
          <a:p>
            <a:pPr marL="0" indent="0">
              <a:buNone/>
            </a:pPr>
            <a:endParaRPr lang="ru-RU" altLang="en-US" sz="1600" dirty="0"/>
          </a:p>
          <a:p>
            <a:pPr marL="0" indent="0" algn="ctr">
              <a:buNone/>
            </a:pPr>
            <a:r>
              <a:rPr lang="ru-RU" altLang="en-US" sz="1600" b="1" dirty="0"/>
              <a:t>п. 9 ФСБУ «Отчет о движении денежных средств»</a:t>
            </a:r>
          </a:p>
        </p:txBody>
      </p:sp>
    </p:spTree>
    <p:extLst>
      <p:ext uri="{BB962C8B-B14F-4D97-AF65-F5344CB8AC3E}">
        <p14:creationId xmlns:p14="http://schemas.microsoft.com/office/powerpoint/2010/main" val="360109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Порядок заполнения раздела 2 «Выбытия» </a:t>
            </a:r>
            <a:r>
              <a:rPr lang="ru-RU" altLang="en-US" dirty="0"/>
              <a:t>ф. 0503723</a:t>
            </a:r>
            <a:r>
              <a:rPr lang="ru-RU" dirty="0"/>
              <a:t> 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900430" y="1557655"/>
            <a:ext cx="7975600" cy="482409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1200" dirty="0"/>
              <a:t>Порядком № 209н группа статьей 200 «Расходы» была детализирована, что и нашло отражение в форме отчета 0503723. В частности: </a:t>
            </a:r>
          </a:p>
          <a:p>
            <a:pPr marL="0" indent="0">
              <a:buNone/>
            </a:pPr>
            <a:r>
              <a:rPr lang="ru-RU" altLang="en-US" sz="1200" dirty="0"/>
              <a:t>– </a:t>
            </a:r>
            <a:r>
              <a:rPr lang="ru-RU" altLang="en-US" sz="1200" b="1" dirty="0"/>
              <a:t>статья 210</a:t>
            </a:r>
            <a:r>
              <a:rPr lang="ru-RU" altLang="en-US" sz="1200" dirty="0"/>
              <a:t> КОСГУ была дополнена </a:t>
            </a:r>
            <a:r>
              <a:rPr lang="ru-RU" altLang="en-US" sz="1200" b="1" dirty="0"/>
              <a:t>подстатьей 214 </a:t>
            </a:r>
            <a:r>
              <a:rPr lang="ru-RU" altLang="en-US" sz="1200" dirty="0"/>
              <a:t>«Прочие несоциальные выплаты персоналу в натуральной форме», в связи с чем показатели, отражающие выбытие у учреждения за счет оплаты труда и начислений на выплаты по оплате труда, теперь включают в себя данные по </a:t>
            </a:r>
            <a:r>
              <a:rPr lang="ru-RU" altLang="en-US" sz="1200" b="1" dirty="0"/>
              <a:t>подстатье 214</a:t>
            </a:r>
            <a:r>
              <a:rPr lang="ru-RU" altLang="en-US" sz="1200" dirty="0"/>
              <a:t>. Они отражаются по строке 2 304 формы; </a:t>
            </a:r>
          </a:p>
          <a:p>
            <a:pPr marL="0" indent="0">
              <a:buNone/>
            </a:pPr>
            <a:r>
              <a:rPr lang="ru-RU" altLang="en-US" sz="1200" dirty="0"/>
              <a:t>– </a:t>
            </a:r>
            <a:r>
              <a:rPr lang="ru-RU" altLang="en-US" sz="1200" b="1" dirty="0"/>
              <a:t>статья 220</a:t>
            </a:r>
            <a:r>
              <a:rPr lang="ru-RU" altLang="en-US" sz="1200" dirty="0"/>
              <a:t> КОСГУ была дополнена </a:t>
            </a:r>
            <a:r>
              <a:rPr lang="ru-RU" altLang="en-US" sz="1200" b="1" dirty="0"/>
              <a:t>подстатьями 227 </a:t>
            </a:r>
            <a:r>
              <a:rPr lang="ru-RU" altLang="en-US" sz="1200" dirty="0"/>
              <a:t>«Страхование», </a:t>
            </a:r>
            <a:r>
              <a:rPr lang="ru-RU" altLang="en-US" sz="1200" b="1" dirty="0"/>
              <a:t>228</a:t>
            </a:r>
            <a:r>
              <a:rPr lang="ru-RU" altLang="en-US" sz="1200" dirty="0"/>
              <a:t> «Услуги, работы для целей капитальных вложений». Выплаты, производимые учреждением по данным подстатьям, отражаются в отчете (ф. 0503723) по строкам 2 407 и 2 408. </a:t>
            </a:r>
          </a:p>
          <a:p>
            <a:pPr marL="0" indent="0">
              <a:buNone/>
            </a:pPr>
            <a:r>
              <a:rPr lang="ru-RU" altLang="en-US" sz="1200" dirty="0"/>
              <a:t>Аналогичные дополнения произошли в отношении других строк, отражающих выбытия учреждения, произведенные в отчетном периоде. Поэтому рекомендуем обратить внимание на порядок заполнения строк, формирующих: </a:t>
            </a:r>
          </a:p>
          <a:p>
            <a:pPr marL="0" indent="0">
              <a:buNone/>
            </a:pPr>
            <a:r>
              <a:rPr lang="ru-RU" altLang="en-US" sz="1200" dirty="0"/>
              <a:t>– строку 2600 (отражаются расходы на безвозмездные денежные перечисления текущего характера организациям (отражаются показатели </a:t>
            </a:r>
            <a:r>
              <a:rPr lang="ru-RU" altLang="en-US" sz="1200" b="1" dirty="0"/>
              <a:t>статьи 240 </a:t>
            </a:r>
            <a:r>
              <a:rPr lang="ru-RU" altLang="en-US" sz="1200" dirty="0"/>
              <a:t>КОСГУ «Безвозмездные денежные перечисления текущего характера организациям»)). Форма была дополнена строками 2603 – 2612, в которых отражаются выплаты, произведенные учреждением в отчетном периоде по </a:t>
            </a:r>
            <a:r>
              <a:rPr lang="ru-RU" altLang="en-US" sz="1200" b="1" dirty="0"/>
              <a:t>подстатьям 243 – 249, 24А, 24В </a:t>
            </a:r>
            <a:r>
              <a:rPr lang="ru-RU" altLang="en-US" sz="1200" dirty="0"/>
              <a:t>соответственно. </a:t>
            </a:r>
          </a:p>
          <a:p>
            <a:pPr marL="0" indent="0">
              <a:buNone/>
            </a:pPr>
            <a:r>
              <a:rPr lang="ru-RU" altLang="en-US" sz="1200" dirty="0"/>
              <a:t>– строку 2800 (отражаются расходы по выплатам на социальное обеспечение (</a:t>
            </a:r>
            <a:r>
              <a:rPr lang="ru-RU" altLang="en-US" sz="1200" b="1" dirty="0"/>
              <a:t>статья 260 </a:t>
            </a:r>
            <a:r>
              <a:rPr lang="ru-RU" altLang="en-US" sz="1200" dirty="0"/>
              <a:t>КОСГУ «Социальное обеспечение»)). Форма была дополнена строками 2804 – 2807, в которых отражаются выплаты, произведенные учреждением в отчетном периоде по </a:t>
            </a:r>
            <a:r>
              <a:rPr lang="ru-RU" altLang="en-US" sz="1200" b="1" dirty="0"/>
              <a:t>подстатьям 264 – 267 </a:t>
            </a:r>
            <a:r>
              <a:rPr lang="ru-RU" altLang="en-US" sz="1200" dirty="0"/>
              <a:t>соответственно. </a:t>
            </a:r>
          </a:p>
        </p:txBody>
      </p:sp>
    </p:spTree>
    <p:extLst>
      <p:ext uri="{BB962C8B-B14F-4D97-AF65-F5344CB8AC3E}">
        <p14:creationId xmlns:p14="http://schemas.microsoft.com/office/powerpoint/2010/main" val="404020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sz="2000" dirty="0"/>
              <a:t>Сведения по дебиторской и кредиторской задолженности учреждения (ф. 0503769)</a:t>
            </a:r>
            <a:b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</a:br>
            <a:r>
              <a:rPr lang="ru-RU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                     </a:t>
            </a:r>
            <a:endParaRPr lang="ru-RU" altLang="en-US" dirty="0"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84A86-0D2F-4183-A09F-FA5EB582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В Письме Минфина РФ </a:t>
            </a:r>
            <a:r>
              <a:rPr lang="ru-RU" sz="1400" b="1" dirty="0"/>
              <a:t>№ 02-06-07/47868 </a:t>
            </a:r>
            <a:r>
              <a:rPr lang="ru-RU" sz="1400" dirty="0"/>
              <a:t>и Федерального казначейства </a:t>
            </a:r>
            <a:r>
              <a:rPr lang="ru-RU" sz="1400" b="1" dirty="0"/>
              <a:t>№ 07-04-05/02-13482</a:t>
            </a:r>
            <a:r>
              <a:rPr lang="ru-RU" sz="1400" dirty="0"/>
              <a:t> отмечено, что при формировании сведений (ф. 0503769) по состоянию на 01.07.2019, 01.10.2019 необходимо учитывать положения </a:t>
            </a:r>
            <a:r>
              <a:rPr lang="ru-RU" sz="1400" b="1" dirty="0"/>
              <a:t>п. 3.5 </a:t>
            </a:r>
            <a:r>
              <a:rPr lang="ru-RU" sz="1400" dirty="0"/>
              <a:t>данного письма.</a:t>
            </a:r>
            <a:endParaRPr lang="en-US" sz="1400" dirty="0"/>
          </a:p>
          <a:p>
            <a:r>
              <a:rPr lang="ru-RU" sz="1400" dirty="0"/>
              <a:t> В нем сказано: при формировании сведений (ф. 0503169) на обозначенные даты с учетом положений </a:t>
            </a:r>
            <a:r>
              <a:rPr lang="ru-RU" sz="1400" b="1" dirty="0"/>
              <a:t>Приказа Минфина РФ от 16.05.2019 № 72н «О внесении изменений в Инструкцию о порядке составления и представления годовой, квартальной и месячной отчетности об исполнении бюджетов бюджетной системы Российской Федерации, утвержденную приказом Министерства финансов Российской Федерации от 28 декабря 2010  г. № 191н» </a:t>
            </a:r>
            <a:r>
              <a:rPr lang="ru-RU" sz="1400" dirty="0"/>
              <a:t>требуется учитывать, что входящие остатки по счетам расчетов на 01.01.2019 формируются без отражения показателей увеличения (уменьшения) (в 24 – 26-м разрядах номера счета отражаются нули). Поэтому при заполнении строк разд. 1 сведений (ф. 0503169), соответствующих номеру счета, содержащего в 24 – 26-м разрядах нули, по графам 5 – 8 отражаются суммовые показатели изменения задолженности (увеличения, уменьшения) согласно оборотам соответствующих счетов аналитического учета, содержащих подстатьи статей 560 (660), 730 (830) КОСГУ. Данное правило применяется и при заполнении сведений (ф. 0503769).</a:t>
            </a:r>
          </a:p>
        </p:txBody>
      </p:sp>
    </p:spTree>
    <p:extLst>
      <p:ext uri="{BB962C8B-B14F-4D97-AF65-F5344CB8AC3E}">
        <p14:creationId xmlns:p14="http://schemas.microsoft.com/office/powerpoint/2010/main" val="2121627810"/>
      </p:ext>
    </p:extLst>
  </p:cSld>
  <p:clrMapOvr>
    <a:masterClrMapping/>
  </p:clrMapOvr>
</p:sld>
</file>

<file path=ppt/theme/theme1.xml><?xml version="1.0" encoding="utf-8"?>
<a:theme xmlns:a="http://schemas.openxmlformats.org/drawingml/2006/main" name="1_1303_Шаблон">
  <a:themeElements>
    <a:clrScheme name="1_1303_Шаблон 1">
      <a:dk1>
        <a:srgbClr val="5F0000"/>
      </a:dk1>
      <a:lt1>
        <a:srgbClr val="FFFFFF"/>
      </a:lt1>
      <a:dk2>
        <a:srgbClr val="CC3300"/>
      </a:dk2>
      <a:lt2>
        <a:srgbClr val="808080"/>
      </a:lt2>
      <a:accent1>
        <a:srgbClr val="F9E383"/>
      </a:accent1>
      <a:accent2>
        <a:srgbClr val="369900"/>
      </a:accent2>
      <a:accent3>
        <a:srgbClr val="FFFFFF"/>
      </a:accent3>
      <a:accent4>
        <a:srgbClr val="500000"/>
      </a:accent4>
      <a:accent5>
        <a:srgbClr val="FBEFC1"/>
      </a:accent5>
      <a:accent6>
        <a:srgbClr val="308A00"/>
      </a:accent6>
      <a:hlink>
        <a:srgbClr val="0033CC"/>
      </a:hlink>
      <a:folHlink>
        <a:srgbClr val="CC3300"/>
      </a:folHlink>
    </a:clrScheme>
    <a:fontScheme name="1_1303_Шабло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1303_Шаблон 1">
        <a:dk1>
          <a:srgbClr val="5F0000"/>
        </a:dk1>
        <a:lt1>
          <a:srgbClr val="FFFFFF"/>
        </a:lt1>
        <a:dk2>
          <a:srgbClr val="CC3300"/>
        </a:dk2>
        <a:lt2>
          <a:srgbClr val="808080"/>
        </a:lt2>
        <a:accent1>
          <a:srgbClr val="F9E383"/>
        </a:accent1>
        <a:accent2>
          <a:srgbClr val="369900"/>
        </a:accent2>
        <a:accent3>
          <a:srgbClr val="FFFFFF"/>
        </a:accent3>
        <a:accent4>
          <a:srgbClr val="500000"/>
        </a:accent4>
        <a:accent5>
          <a:srgbClr val="FBEFC1"/>
        </a:accent5>
        <a:accent6>
          <a:srgbClr val="308A00"/>
        </a:accent6>
        <a:hlink>
          <a:srgbClr val="0033CC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20_шаблон">
  <a:themeElements>
    <a:clrScheme name="920_шаблон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20_шабло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920_шаблон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20_шаблон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9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CC00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10">
        <a:dk1>
          <a:srgbClr val="CC6600"/>
        </a:dk1>
        <a:lt1>
          <a:srgbClr val="FFFFFF"/>
        </a:lt1>
        <a:dk2>
          <a:srgbClr val="CC3300"/>
        </a:dk2>
        <a:lt2>
          <a:srgbClr val="808080"/>
        </a:lt2>
        <a:accent1>
          <a:srgbClr val="FFCC00"/>
        </a:accent1>
        <a:accent2>
          <a:srgbClr val="33CC33"/>
        </a:accent2>
        <a:accent3>
          <a:srgbClr val="FFFFFF"/>
        </a:accent3>
        <a:accent4>
          <a:srgbClr val="AE5600"/>
        </a:accent4>
        <a:accent5>
          <a:srgbClr val="FFE2AA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11">
        <a:dk1>
          <a:srgbClr val="5F5F5F"/>
        </a:dk1>
        <a:lt1>
          <a:srgbClr val="FFFFFF"/>
        </a:lt1>
        <a:dk2>
          <a:srgbClr val="CC3300"/>
        </a:dk2>
        <a:lt2>
          <a:srgbClr val="808080"/>
        </a:lt2>
        <a:accent1>
          <a:srgbClr val="FFCC00"/>
        </a:accent1>
        <a:accent2>
          <a:srgbClr val="33CC33"/>
        </a:accent2>
        <a:accent3>
          <a:srgbClr val="FFFFFF"/>
        </a:accent3>
        <a:accent4>
          <a:srgbClr val="505050"/>
        </a:accent4>
        <a:accent5>
          <a:srgbClr val="FFE2AA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12">
        <a:dk1>
          <a:srgbClr val="808080"/>
        </a:dk1>
        <a:lt1>
          <a:srgbClr val="FFFFFF"/>
        </a:lt1>
        <a:dk2>
          <a:srgbClr val="CC3300"/>
        </a:dk2>
        <a:lt2>
          <a:srgbClr val="808080"/>
        </a:lt2>
        <a:accent1>
          <a:srgbClr val="FFCC00"/>
        </a:accent1>
        <a:accent2>
          <a:srgbClr val="33CC33"/>
        </a:accent2>
        <a:accent3>
          <a:srgbClr val="FFFFFF"/>
        </a:accent3>
        <a:accent4>
          <a:srgbClr val="6C6C6C"/>
        </a:accent4>
        <a:accent5>
          <a:srgbClr val="FFE2AA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13">
        <a:dk1>
          <a:srgbClr val="808080"/>
        </a:dk1>
        <a:lt1>
          <a:srgbClr val="FFFFFF"/>
        </a:lt1>
        <a:dk2>
          <a:srgbClr val="CC3300"/>
        </a:dk2>
        <a:lt2>
          <a:srgbClr val="808080"/>
        </a:lt2>
        <a:accent1>
          <a:srgbClr val="FFEFAB"/>
        </a:accent1>
        <a:accent2>
          <a:srgbClr val="33CC33"/>
        </a:accent2>
        <a:accent3>
          <a:srgbClr val="FFFFFF"/>
        </a:accent3>
        <a:accent4>
          <a:srgbClr val="6C6C6C"/>
        </a:accent4>
        <a:accent5>
          <a:srgbClr val="FFF6D2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14">
        <a:dk1>
          <a:srgbClr val="6E5234"/>
        </a:dk1>
        <a:lt1>
          <a:srgbClr val="FFFFFF"/>
        </a:lt1>
        <a:dk2>
          <a:srgbClr val="CC3300"/>
        </a:dk2>
        <a:lt2>
          <a:srgbClr val="808080"/>
        </a:lt2>
        <a:accent1>
          <a:srgbClr val="FFEFAB"/>
        </a:accent1>
        <a:accent2>
          <a:srgbClr val="33CC33"/>
        </a:accent2>
        <a:accent3>
          <a:srgbClr val="FFFFFF"/>
        </a:accent3>
        <a:accent4>
          <a:srgbClr val="5D452B"/>
        </a:accent4>
        <a:accent5>
          <a:srgbClr val="FFF6D2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15">
        <a:dk1>
          <a:srgbClr val="6E5234"/>
        </a:dk1>
        <a:lt1>
          <a:srgbClr val="FFFFCC"/>
        </a:lt1>
        <a:dk2>
          <a:srgbClr val="CC3300"/>
        </a:dk2>
        <a:lt2>
          <a:srgbClr val="808080"/>
        </a:lt2>
        <a:accent1>
          <a:srgbClr val="FFEFAB"/>
        </a:accent1>
        <a:accent2>
          <a:srgbClr val="33CC33"/>
        </a:accent2>
        <a:accent3>
          <a:srgbClr val="FFFFE2"/>
        </a:accent3>
        <a:accent4>
          <a:srgbClr val="5D452B"/>
        </a:accent4>
        <a:accent5>
          <a:srgbClr val="FFF6D2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20_шаблон 16">
        <a:dk1>
          <a:srgbClr val="714831"/>
        </a:dk1>
        <a:lt1>
          <a:srgbClr val="FFFFCC"/>
        </a:lt1>
        <a:dk2>
          <a:srgbClr val="CC3300"/>
        </a:dk2>
        <a:lt2>
          <a:srgbClr val="808080"/>
        </a:lt2>
        <a:accent1>
          <a:srgbClr val="FFEFAB"/>
        </a:accent1>
        <a:accent2>
          <a:srgbClr val="33CC33"/>
        </a:accent2>
        <a:accent3>
          <a:srgbClr val="FFFFE2"/>
        </a:accent3>
        <a:accent4>
          <a:srgbClr val="5F3C28"/>
        </a:accent4>
        <a:accent5>
          <a:srgbClr val="FFF6D2"/>
        </a:accent5>
        <a:accent6>
          <a:srgbClr val="2DB92D"/>
        </a:accent6>
        <a:hlink>
          <a:srgbClr val="0066CC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14_шаблон">
  <a:themeElements>
    <a:clrScheme name="914_шаблон 1">
      <a:dk1>
        <a:srgbClr val="5F0000"/>
      </a:dk1>
      <a:lt1>
        <a:srgbClr val="FFFFFF"/>
      </a:lt1>
      <a:dk2>
        <a:srgbClr val="CC3300"/>
      </a:dk2>
      <a:lt2>
        <a:srgbClr val="808080"/>
      </a:lt2>
      <a:accent1>
        <a:srgbClr val="F9E383"/>
      </a:accent1>
      <a:accent2>
        <a:srgbClr val="369900"/>
      </a:accent2>
      <a:accent3>
        <a:srgbClr val="FFFFFF"/>
      </a:accent3>
      <a:accent4>
        <a:srgbClr val="500000"/>
      </a:accent4>
      <a:accent5>
        <a:srgbClr val="FBEFC1"/>
      </a:accent5>
      <a:accent6>
        <a:srgbClr val="308A00"/>
      </a:accent6>
      <a:hlink>
        <a:srgbClr val="0033CC"/>
      </a:hlink>
      <a:folHlink>
        <a:srgbClr val="CC3300"/>
      </a:folHlink>
    </a:clrScheme>
    <a:fontScheme name="914_шабло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ru-RU" altLang="ru-RU" sz="2000" b="1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ru-RU" altLang="ru-RU" sz="2000" b="1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914_шаблон 1">
        <a:dk1>
          <a:srgbClr val="5F0000"/>
        </a:dk1>
        <a:lt1>
          <a:srgbClr val="FFFFFF"/>
        </a:lt1>
        <a:dk2>
          <a:srgbClr val="CC3300"/>
        </a:dk2>
        <a:lt2>
          <a:srgbClr val="808080"/>
        </a:lt2>
        <a:accent1>
          <a:srgbClr val="F9E383"/>
        </a:accent1>
        <a:accent2>
          <a:srgbClr val="369900"/>
        </a:accent2>
        <a:accent3>
          <a:srgbClr val="FFFFFF"/>
        </a:accent3>
        <a:accent4>
          <a:srgbClr val="500000"/>
        </a:accent4>
        <a:accent5>
          <a:srgbClr val="FBEFC1"/>
        </a:accent5>
        <a:accent6>
          <a:srgbClr val="308A00"/>
        </a:accent6>
        <a:hlink>
          <a:srgbClr val="0033CC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1303_Шаблон">
  <a:themeElements>
    <a:clrScheme name="">
      <a:dk1>
        <a:srgbClr val="5F0000"/>
      </a:dk1>
      <a:lt1>
        <a:srgbClr val="FFFFFF"/>
      </a:lt1>
      <a:dk2>
        <a:srgbClr val="CC3300"/>
      </a:dk2>
      <a:lt2>
        <a:srgbClr val="808080"/>
      </a:lt2>
      <a:accent1>
        <a:srgbClr val="F9E383"/>
      </a:accent1>
      <a:accent2>
        <a:srgbClr val="369900"/>
      </a:accent2>
      <a:accent3>
        <a:srgbClr val="FFFFFF"/>
      </a:accent3>
      <a:accent4>
        <a:srgbClr val="510000"/>
      </a:accent4>
      <a:accent5>
        <a:srgbClr val="FBEEC2"/>
      </a:accent5>
      <a:accent6>
        <a:srgbClr val="308900"/>
      </a:accent6>
      <a:hlink>
        <a:srgbClr val="0033CC"/>
      </a:hlink>
      <a:folHlink>
        <a:srgbClr val="CC33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5F0000"/>
        </a:dk1>
        <a:lt1>
          <a:srgbClr val="FFFFFF"/>
        </a:lt1>
        <a:dk2>
          <a:srgbClr val="CC3300"/>
        </a:dk2>
        <a:lt2>
          <a:srgbClr val="808080"/>
        </a:lt2>
        <a:accent1>
          <a:srgbClr val="F9E383"/>
        </a:accent1>
        <a:accent2>
          <a:srgbClr val="369900"/>
        </a:accent2>
        <a:accent3>
          <a:srgbClr val="FFFFFF"/>
        </a:accent3>
        <a:accent4>
          <a:srgbClr val="510000"/>
        </a:accent4>
        <a:accent5>
          <a:srgbClr val="FBEEC2"/>
        </a:accent5>
        <a:accent6>
          <a:srgbClr val="308900"/>
        </a:accent6>
        <a:hlink>
          <a:srgbClr val="0033CC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916_шаблон">
  <a:themeElements>
    <a:clrScheme name="">
      <a:dk1>
        <a:srgbClr val="5F0000"/>
      </a:dk1>
      <a:lt1>
        <a:srgbClr val="FFFFFF"/>
      </a:lt1>
      <a:dk2>
        <a:srgbClr val="CC3300"/>
      </a:dk2>
      <a:lt2>
        <a:srgbClr val="808080"/>
      </a:lt2>
      <a:accent1>
        <a:srgbClr val="F9E383"/>
      </a:accent1>
      <a:accent2>
        <a:srgbClr val="369900"/>
      </a:accent2>
      <a:accent3>
        <a:srgbClr val="FFFFFF"/>
      </a:accent3>
      <a:accent4>
        <a:srgbClr val="510000"/>
      </a:accent4>
      <a:accent5>
        <a:srgbClr val="FBEEC2"/>
      </a:accent5>
      <a:accent6>
        <a:srgbClr val="308900"/>
      </a:accent6>
      <a:hlink>
        <a:srgbClr val="0033CC"/>
      </a:hlink>
      <a:folHlink>
        <a:srgbClr val="CC33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5F0000"/>
        </a:dk1>
        <a:lt1>
          <a:srgbClr val="FFFFFF"/>
        </a:lt1>
        <a:dk2>
          <a:srgbClr val="CC3300"/>
        </a:dk2>
        <a:lt2>
          <a:srgbClr val="808080"/>
        </a:lt2>
        <a:accent1>
          <a:srgbClr val="F9E383"/>
        </a:accent1>
        <a:accent2>
          <a:srgbClr val="369900"/>
        </a:accent2>
        <a:accent3>
          <a:srgbClr val="FFFFFF"/>
        </a:accent3>
        <a:accent4>
          <a:srgbClr val="510000"/>
        </a:accent4>
        <a:accent5>
          <a:srgbClr val="FBEEC2"/>
        </a:accent5>
        <a:accent6>
          <a:srgbClr val="308900"/>
        </a:accent6>
        <a:hlink>
          <a:srgbClr val="0033CC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1303_Шаблон</Template>
  <TotalTime>412</TotalTime>
  <Words>2201</Words>
  <Application>Microsoft Office PowerPoint</Application>
  <PresentationFormat>Экран (4:3)</PresentationFormat>
  <Paragraphs>105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Times New Roman</vt:lpstr>
      <vt:lpstr>Wingdings</vt:lpstr>
      <vt:lpstr>1_1303_Шаблон</vt:lpstr>
      <vt:lpstr>920_шаблон</vt:lpstr>
      <vt:lpstr>914_шаблон</vt:lpstr>
      <vt:lpstr>2_1303_Шаблон</vt:lpstr>
      <vt:lpstr>916_шаблон</vt:lpstr>
      <vt:lpstr> Отчетность за 9 месяцев, приведение в соответствие Федеральными стандартами</vt:lpstr>
      <vt:lpstr>Особенности формирования девятимесячной бухгалтерской отчетности за 2019 год</vt:lpstr>
      <vt:lpstr>Отчет (ф. 0503723)</vt:lpstr>
      <vt:lpstr> Порядок заполнения раздела 1 «Поступления» ф. 0503723                        </vt:lpstr>
      <vt:lpstr> Порядок заполнения раздела 1 «Поступления» ф. 0503723                        </vt:lpstr>
      <vt:lpstr> Порядок заполнения раздела 1 «Поступления» ф. 0503723                        </vt:lpstr>
      <vt:lpstr> Порядок заполнения раздела 2 «Выбытия» ф. 0503723                        </vt:lpstr>
      <vt:lpstr> Порядок заполнения раздела 2 «Выбытия» ф. 0503723                        </vt:lpstr>
      <vt:lpstr> Сведения по дебиторской и кредиторской задолженности учреждения (ф. 0503769)                       </vt:lpstr>
      <vt:lpstr> Сведения по дебиторской и кредиторской задолженности учреждения (ф. 0503769)                       </vt:lpstr>
      <vt:lpstr> Сведения по дебиторской и кредиторской задолженности учреждения (ф. 0503769)                       </vt:lpstr>
      <vt:lpstr> Сведения по дебиторской и кредиторской задолженности учреждения (ф. 0503769)                       </vt:lpstr>
      <vt:lpstr> Сведения об остатках денежных средств учреждения (ф. 0503779)                       </vt:lpstr>
      <vt:lpstr> Сведения об остатках денежных средств учреждения (ф. 0503779)                       </vt:lpstr>
      <vt:lpstr> Отчет (ф. 0503737)                       </vt:lpstr>
      <vt:lpstr>  Расшифровка дебиторской задолженности по предоставленным субсидиям (грантам) (ф. 0503793)                        </vt:lpstr>
      <vt:lpstr>Благодарим за внимание!</vt:lpstr>
    </vt:vector>
  </TitlesOfParts>
  <Company>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семинар</dc:title>
  <dc:creator/>
  <cp:lastModifiedBy>Иван Барыкин</cp:lastModifiedBy>
  <cp:revision>241</cp:revision>
  <dcterms:created xsi:type="dcterms:W3CDTF">2013-02-20T13:48:00Z</dcterms:created>
  <dcterms:modified xsi:type="dcterms:W3CDTF">2019-10-07T12:33:58Z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1049-11.2.0.8942</vt:lpwstr>
  </property>
</Properties>
</file>