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727" r:id="rId2"/>
    <p:sldId id="703" r:id="rId3"/>
    <p:sldId id="704" r:id="rId4"/>
    <p:sldId id="705" r:id="rId5"/>
    <p:sldId id="706" r:id="rId6"/>
    <p:sldId id="707" r:id="rId7"/>
    <p:sldId id="708" r:id="rId8"/>
    <p:sldId id="676" r:id="rId9"/>
    <p:sldId id="710" r:id="rId10"/>
    <p:sldId id="713" r:id="rId11"/>
    <p:sldId id="726" r:id="rId12"/>
    <p:sldId id="714" r:id="rId13"/>
    <p:sldId id="715" r:id="rId14"/>
    <p:sldId id="717" r:id="rId15"/>
    <p:sldId id="724" r:id="rId16"/>
    <p:sldId id="716" r:id="rId17"/>
    <p:sldId id="718" r:id="rId18"/>
    <p:sldId id="719" r:id="rId19"/>
    <p:sldId id="721" r:id="rId20"/>
    <p:sldId id="722" r:id="rId21"/>
    <p:sldId id="700" r:id="rId22"/>
    <p:sldId id="72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на Одрага" initials="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7" autoAdjust="0"/>
    <p:restoredTop sz="97990" autoAdjust="0"/>
  </p:normalViewPr>
  <p:slideViewPr>
    <p:cSldViewPr>
      <p:cViewPr varScale="1">
        <p:scale>
          <a:sx n="112" d="100"/>
          <a:sy n="112" d="100"/>
        </p:scale>
        <p:origin x="159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311FF-F303-4054-8E0C-11BF4AC5785F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952DD-4F77-4CE8-8712-574F682FD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0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0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7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7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3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2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1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72272"/>
              </a:gs>
              <a:gs pos="16000">
                <a:srgbClr val="FF36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71600" y="2638455"/>
            <a:ext cx="7067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Бизнес-процессы никогда больше не будут таким занудством</a:t>
            </a:r>
            <a:endParaRPr lang="ru-RU" sz="3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81400" y="4343400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500" y="4648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0" dirty="0" smtClean="0">
                <a:solidFill>
                  <a:schemeClr val="bg1"/>
                </a:solidFill>
                <a:latin typeface="+mn-lt"/>
              </a:rPr>
              <a:t>Имя Фамилия</a:t>
            </a:r>
          </a:p>
          <a:p>
            <a:pPr algn="ctr"/>
            <a:r>
              <a:rPr lang="ru-RU" b="0" dirty="0" smtClean="0">
                <a:solidFill>
                  <a:schemeClr val="bg1"/>
                </a:solidFill>
                <a:latin typeface="+mn-lt"/>
              </a:rPr>
              <a:t>Должность, компания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C:\Users\filippov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219200"/>
            <a:ext cx="1187450" cy="7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984" r="12500" b="4981"/>
          <a:stretch/>
        </p:blipFill>
        <p:spPr>
          <a:xfrm>
            <a:off x="0" y="0"/>
            <a:ext cx="9144002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12289"/>
            <a:ext cx="8229600" cy="135569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Современные и удобные сценарии использования бизнес-процессов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3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2" y="99019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dirty="0">
                <a:latin typeface="Calibri"/>
                <a:cs typeface="Calibri"/>
              </a:rPr>
              <a:t>6 готовых бизнес-процессов</a:t>
            </a:r>
            <a:endParaRPr lang="en-US" sz="26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012" y="1268760"/>
            <a:ext cx="3834940" cy="36779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endParaRPr lang="ru-RU" sz="2000" dirty="0"/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/>
              <a:t>счета на оплату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/>
              <a:t>выдача наличных/отчет/возврат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/>
              <a:t>входящие документы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/>
              <a:t>исходящие документы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/>
              <a:t>заявление на отпуск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/>
              <a:t>заявление на командировку </a:t>
            </a:r>
          </a:p>
        </p:txBody>
      </p:sp>
      <p:pic>
        <p:nvPicPr>
          <p:cNvPr id="11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442" y="1628800"/>
            <a:ext cx="4491596" cy="2515010"/>
          </a:xfrm>
          <a:prstGeom prst="rect">
            <a:avLst/>
          </a:prstGeom>
        </p:spPr>
      </p:pic>
      <p:pic>
        <p:nvPicPr>
          <p:cNvPr id="12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428" y="4300762"/>
            <a:ext cx="4500935" cy="1069257"/>
          </a:xfrm>
          <a:prstGeom prst="rect">
            <a:avLst/>
          </a:prstGeom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9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97197" y="-303246"/>
            <a:ext cx="6532990" cy="1959903"/>
          </a:xfrm>
        </p:spPr>
        <p:txBody>
          <a:bodyPr>
            <a:noAutofit/>
          </a:bodyPr>
          <a:lstStyle/>
          <a:p>
            <a:pPr algn="l"/>
            <a:r>
              <a:rPr lang="ru-RU" sz="2600" b="1" dirty="0" smtClean="0"/>
              <a:t>Отправьте заявку на отпуск </a:t>
            </a:r>
            <a:br>
              <a:rPr lang="ru-RU" sz="2600" b="1" dirty="0" smtClean="0"/>
            </a:br>
            <a:r>
              <a:rPr lang="ru-RU" sz="2600" b="1" dirty="0" smtClean="0"/>
              <a:t>— </a:t>
            </a:r>
            <a:r>
              <a:rPr lang="ru-RU" sz="2600" b="1" dirty="0"/>
              <a:t>и займитесь своими </a:t>
            </a:r>
            <a:r>
              <a:rPr lang="ru-RU" sz="2600" b="1" dirty="0" smtClean="0"/>
              <a:t>делами</a:t>
            </a:r>
            <a:endParaRPr lang="ru-RU" sz="2600" b="1" dirty="0"/>
          </a:p>
        </p:txBody>
      </p:sp>
      <p:pic>
        <p:nvPicPr>
          <p:cNvPr id="11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90" y="2422952"/>
            <a:ext cx="3842916" cy="2217251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3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039" y="2422952"/>
            <a:ext cx="3707441" cy="2227250"/>
          </a:xfrm>
          <a:prstGeom prst="rect">
            <a:avLst/>
          </a:prstGeom>
          <a:ln>
            <a:solidFill>
              <a:srgbClr val="D9D9D9"/>
            </a:solidFill>
          </a:ln>
        </p:spPr>
      </p:pic>
      <p:cxnSp>
        <p:nvCxnSpPr>
          <p:cNvPr id="14" name="Прямая со стрелкой 13"/>
          <p:cNvCxnSpPr/>
          <p:nvPr/>
        </p:nvCxnSpPr>
        <p:spPr>
          <a:xfrm>
            <a:off x="4316511" y="3480258"/>
            <a:ext cx="4955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04801" y="114639"/>
            <a:ext cx="7344482" cy="1143000"/>
          </a:xfrm>
        </p:spPr>
        <p:txBody>
          <a:bodyPr>
            <a:noAutofit/>
          </a:bodyPr>
          <a:lstStyle/>
          <a:p>
            <a:pPr algn="l"/>
            <a:r>
              <a:rPr lang="ru-RU" sz="2600" b="1" dirty="0" smtClean="0"/>
              <a:t>Бизнес-процесс сам «пройдет» по заданной цепочке согласования</a:t>
            </a:r>
            <a:endParaRPr lang="ru-RU" sz="2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4189" y="1484784"/>
            <a:ext cx="3374688" cy="374871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200" dirty="0" smtClean="0"/>
              <a:t>Руководитель видит в Живой Ленте все задания, которые ему необходимо выполнить</a:t>
            </a: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2200" dirty="0" smtClean="0"/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200" dirty="0"/>
              <a:t>Руководитель может тут же, в «Живой ленте», </a:t>
            </a:r>
            <a:r>
              <a:rPr lang="ru-RU" sz="2200" dirty="0" smtClean="0"/>
              <a:t>утвердить </a:t>
            </a:r>
            <a:r>
              <a:rPr lang="ru-RU" sz="2200" dirty="0"/>
              <a:t>или отклонить бизнес-процесс, задать уточняющий вопрос в комментарии. </a:t>
            </a:r>
          </a:p>
        </p:txBody>
      </p:sp>
      <p:pic>
        <p:nvPicPr>
          <p:cNvPr id="10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556792"/>
            <a:ext cx="4397317" cy="2493097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8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азвание 1"/>
          <p:cNvSpPr txBox="1">
            <a:spLocks/>
          </p:cNvSpPr>
          <p:nvPr/>
        </p:nvSpPr>
        <p:spPr>
          <a:xfrm>
            <a:off x="297197" y="-287865"/>
            <a:ext cx="7170403" cy="185325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dirty="0" smtClean="0"/>
              <a:t>Утвердить все бизнес-процессы в один клик!</a:t>
            </a:r>
            <a:endParaRPr lang="ru-RU" sz="2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5013" y="1412776"/>
            <a:ext cx="3814940" cy="233602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endParaRPr lang="ru-RU" dirty="0"/>
          </a:p>
          <a:p>
            <a:pPr marL="285750" indent="-285750">
              <a:lnSpc>
                <a:spcPct val="90000"/>
              </a:lnSpc>
              <a:buClr>
                <a:srgbClr val="00B0F0"/>
              </a:buClr>
              <a:buFont typeface="Arial"/>
              <a:buChar char="•"/>
            </a:pPr>
            <a:r>
              <a:rPr lang="ru-RU" dirty="0" smtClean="0"/>
              <a:t>Ответственный может отметить сразу несколько </a:t>
            </a:r>
            <a:r>
              <a:rPr lang="ru-RU" dirty="0"/>
              <a:t>бизнес-процессов и </a:t>
            </a:r>
            <a:r>
              <a:rPr lang="ru-RU" dirty="0" smtClean="0"/>
              <a:t>все утвердить (либо отклонить).</a:t>
            </a:r>
          </a:p>
          <a:p>
            <a:pPr marL="285750" indent="-285750">
              <a:lnSpc>
                <a:spcPct val="90000"/>
              </a:lnSpc>
              <a:buClr>
                <a:srgbClr val="00B0F0"/>
              </a:buClr>
              <a:buFont typeface="Arial"/>
              <a:buChar char="•"/>
            </a:pPr>
            <a:endParaRPr lang="ru-RU" dirty="0"/>
          </a:p>
          <a:p>
            <a:pPr marL="285750" indent="-285750">
              <a:lnSpc>
                <a:spcPct val="90000"/>
              </a:lnSpc>
              <a:buClr>
                <a:srgbClr val="00B0F0"/>
              </a:buClr>
              <a:buFont typeface="Arial"/>
              <a:buChar char="•"/>
            </a:pPr>
            <a:r>
              <a:rPr lang="ru-RU" dirty="0" smtClean="0"/>
              <a:t>Ответственный может делегировать </a:t>
            </a:r>
            <a:r>
              <a:rPr lang="ru-RU" dirty="0"/>
              <a:t>свои задания коллегам, отправляясь в отпуск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817" y="1286743"/>
            <a:ext cx="4310179" cy="3150369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 r="39235" b="5363"/>
          <a:stretch/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1061863" y="2751154"/>
            <a:ext cx="7020273" cy="1355691"/>
          </a:xfrm>
        </p:spPr>
        <p:txBody>
          <a:bodyPr>
            <a:noAutofit/>
          </a:bodyPr>
          <a:lstStyle/>
          <a:p>
            <a:pPr marL="0" indent="0"/>
            <a:r>
              <a:rPr lang="ru-RU" sz="3200" dirty="0">
                <a:solidFill>
                  <a:schemeClr val="bg1"/>
                </a:solidFill>
              </a:rPr>
              <a:t>Человеческий фактор не повлияет на важные процессы в вашей компании</a:t>
            </a:r>
            <a:r>
              <a:rPr lang="en-US" sz="3200" dirty="0" smtClean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95295" y="131015"/>
            <a:ext cx="6722996" cy="1143000"/>
          </a:xfrm>
        </p:spPr>
        <p:txBody>
          <a:bodyPr>
            <a:noAutofit/>
          </a:bodyPr>
          <a:lstStyle/>
          <a:p>
            <a:pPr algn="l"/>
            <a:r>
              <a:rPr lang="ru-RU" sz="2600" b="1" dirty="0"/>
              <a:t>Сотрудник не забудет ни про одну заявку, с Битрикс24 все всегда идет по плану!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7197" y="1484785"/>
            <a:ext cx="30906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Информативный </a:t>
            </a:r>
            <a:r>
              <a:rPr lang="ru-RU" sz="2200" dirty="0" err="1" smtClean="0"/>
              <a:t>виджет</a:t>
            </a:r>
            <a:r>
              <a:rPr lang="ru-RU" sz="2200" dirty="0" smtClean="0"/>
              <a:t> в Живой Ленте</a:t>
            </a:r>
            <a:r>
              <a:rPr lang="ru-RU" sz="2200" dirty="0"/>
              <a:t> </a:t>
            </a:r>
            <a:r>
              <a:rPr lang="ru-RU" sz="2200" dirty="0" smtClean="0"/>
              <a:t>показывает ответственному количество </a:t>
            </a:r>
            <a:r>
              <a:rPr lang="ru-RU" sz="2200" dirty="0"/>
              <a:t>собственных </a:t>
            </a:r>
            <a:r>
              <a:rPr lang="ru-RU" sz="2200" dirty="0" smtClean="0"/>
              <a:t>заявок, а также число </a:t>
            </a:r>
            <a:r>
              <a:rPr lang="ru-RU" sz="2200" dirty="0"/>
              <a:t>бизнес-процессов, ожидающих его </a:t>
            </a:r>
            <a:r>
              <a:rPr lang="ru-RU" sz="2200" dirty="0" smtClean="0"/>
              <a:t>реакции</a:t>
            </a:r>
            <a:endParaRPr lang="ru-RU" sz="2200" dirty="0"/>
          </a:p>
        </p:txBody>
      </p:sp>
      <p:pic>
        <p:nvPicPr>
          <p:cNvPr id="10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505166"/>
            <a:ext cx="4840089" cy="2526856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4" name="Название 1"/>
          <p:cNvSpPr txBox="1">
            <a:spLocks/>
          </p:cNvSpPr>
          <p:nvPr/>
        </p:nvSpPr>
        <p:spPr>
          <a:xfrm>
            <a:off x="3690084" y="3880493"/>
            <a:ext cx="67229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i="1" dirty="0" smtClean="0"/>
              <a:t>Ждут реакции 2 процесса, 27 заявок — на согласовании</a:t>
            </a:r>
            <a:endParaRPr lang="ru-RU" sz="1600" i="1" dirty="0"/>
          </a:p>
        </p:txBody>
      </p:sp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1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 r="24167" b="1252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61862" y="2751154"/>
            <a:ext cx="7020273" cy="135569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Простое создание и гибкая настройка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бизнес-процессов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4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7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2" y="99019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dirty="0" smtClean="0">
                <a:latin typeface="Calibri"/>
                <a:cs typeface="Calibri"/>
              </a:rPr>
              <a:t>Гибкая настройка процессов</a:t>
            </a:r>
            <a:endParaRPr lang="en-US" sz="26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012" y="1154149"/>
            <a:ext cx="4052035" cy="31393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неограниченное количество </a:t>
            </a:r>
            <a:r>
              <a:rPr lang="ru-RU" sz="2000" dirty="0" smtClean="0"/>
              <a:t>участников процесса</a:t>
            </a: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последовательность согласований</a:t>
            </a: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возможность </a:t>
            </a:r>
            <a:r>
              <a:rPr lang="ru-RU" sz="2000" dirty="0"/>
              <a:t>задать необходимые условия для запуска </a:t>
            </a:r>
            <a:r>
              <a:rPr lang="ru-RU" sz="2000" dirty="0" smtClean="0"/>
              <a:t>согласования,  </a:t>
            </a:r>
            <a:r>
              <a:rPr lang="ru-RU" sz="2000" dirty="0"/>
              <a:t>обязательные поля или </a:t>
            </a:r>
            <a:r>
              <a:rPr lang="ru-RU" sz="2000" dirty="0" smtClean="0"/>
              <a:t>документы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3520" y="4689728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Технология </a:t>
            </a:r>
            <a:r>
              <a:rPr lang="ru-RU" sz="2000" dirty="0" err="1"/>
              <a:t>drag&amp;drop</a:t>
            </a:r>
            <a:r>
              <a:rPr lang="ru-RU" sz="2000" dirty="0"/>
              <a:t> </a:t>
            </a:r>
            <a:r>
              <a:rPr lang="ru-RU" sz="2000" dirty="0" smtClean="0"/>
              <a:t>позволяет </a:t>
            </a:r>
            <a:r>
              <a:rPr lang="ru-RU" sz="2000" dirty="0"/>
              <a:t>описать процесс, выбрать ответственных за прохождение нужных этапов и запустить в работу. Вы просто «перетаскиваете» нужные квадратики мышкой в этапы бизнес-процесса — все наглядно. </a:t>
            </a:r>
          </a:p>
        </p:txBody>
      </p:sp>
      <p:pic>
        <p:nvPicPr>
          <p:cNvPr id="12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529" y="1176432"/>
            <a:ext cx="4489070" cy="3260680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азвание 1"/>
          <p:cNvSpPr txBox="1">
            <a:spLocks/>
          </p:cNvSpPr>
          <p:nvPr/>
        </p:nvSpPr>
        <p:spPr>
          <a:xfrm>
            <a:off x="297197" y="-287865"/>
            <a:ext cx="7170403" cy="185325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dirty="0" smtClean="0"/>
              <a:t>Распределите </a:t>
            </a:r>
            <a:r>
              <a:rPr lang="ru-RU" sz="2600" b="1" dirty="0" err="1" smtClean="0"/>
              <a:t>лиды</a:t>
            </a:r>
            <a:r>
              <a:rPr lang="ru-RU" sz="2600" b="1" dirty="0" smtClean="0"/>
              <a:t> между менеджерами</a:t>
            </a:r>
            <a:endParaRPr lang="ru-RU" sz="2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3562" y="1565389"/>
            <a:ext cx="35126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</a:rPr>
              <a:t>С помощью бизнес-процессов </a:t>
            </a:r>
            <a:r>
              <a:rPr lang="ru-RU" sz="2400" dirty="0" err="1" smtClean="0">
                <a:solidFill>
                  <a:srgbClr val="000000"/>
                </a:solidFill>
              </a:rPr>
              <a:t>лиды</a:t>
            </a:r>
            <a:r>
              <a:rPr lang="ru-RU" sz="2400" dirty="0" smtClean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можно </a:t>
            </a:r>
            <a:r>
              <a:rPr lang="ru-RU" sz="2400" dirty="0" smtClean="0">
                <a:solidFill>
                  <a:srgbClr val="000000"/>
                </a:solidFill>
              </a:rPr>
              <a:t>распределять </a:t>
            </a:r>
            <a:r>
              <a:rPr lang="ru-RU" sz="2400" dirty="0">
                <a:solidFill>
                  <a:srgbClr val="000000"/>
                </a:solidFill>
              </a:rPr>
              <a:t>между разными менеджерами. </a:t>
            </a:r>
            <a:endParaRPr lang="ru-RU" sz="2400" dirty="0" smtClean="0">
              <a:solidFill>
                <a:srgbClr val="000000"/>
              </a:solidFill>
            </a:endParaRPr>
          </a:p>
          <a:p>
            <a:endParaRPr lang="ru-RU" sz="2400" dirty="0">
              <a:solidFill>
                <a:srgbClr val="000000"/>
              </a:solidFill>
            </a:endParaRPr>
          </a:p>
          <a:p>
            <a:r>
              <a:rPr lang="ru-RU" sz="2400" dirty="0" smtClean="0">
                <a:solidFill>
                  <a:srgbClr val="000000"/>
                </a:solidFill>
              </a:rPr>
              <a:t>Например</a:t>
            </a:r>
            <a:r>
              <a:rPr lang="ru-RU" sz="2400" dirty="0">
                <a:solidFill>
                  <a:srgbClr val="000000"/>
                </a:solidFill>
              </a:rPr>
              <a:t>, в зависимости от суммы контракта.</a:t>
            </a:r>
            <a:endParaRPr lang="ru-RU" sz="2400" dirty="0"/>
          </a:p>
        </p:txBody>
      </p:sp>
      <p:pic>
        <p:nvPicPr>
          <p:cNvPr id="12" name="Изображение 9"/>
          <p:cNvPicPr>
            <a:picLocks noChangeAspect="1"/>
          </p:cNvPicPr>
          <p:nvPr/>
        </p:nvPicPr>
        <p:blipFill rotWithShape="1">
          <a:blip r:embed="rId2"/>
          <a:srcRect l="20158" t="16501" b="-1565"/>
          <a:stretch/>
        </p:blipFill>
        <p:spPr>
          <a:xfrm>
            <a:off x="4311639" y="1285004"/>
            <a:ext cx="4487572" cy="3365679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10112" r="30576" b="22320"/>
          <a:stretch/>
        </p:blipFill>
        <p:spPr>
          <a:xfrm>
            <a:off x="1" y="1"/>
            <a:ext cx="9144000" cy="68579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323528" y="332656"/>
            <a:ext cx="4562475" cy="190117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Пойди туда</a:t>
            </a:r>
            <a:r>
              <a:rPr lang="en-US" sz="2800" dirty="0" smtClean="0">
                <a:solidFill>
                  <a:schemeClr val="bg1"/>
                </a:solidFill>
              </a:rPr>
              <a:t> —</a:t>
            </a:r>
            <a:r>
              <a:rPr lang="ru-RU" sz="2800" dirty="0" smtClean="0">
                <a:solidFill>
                  <a:schemeClr val="bg1"/>
                </a:solidFill>
              </a:rPr>
              <a:t> не знаю куда,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Принеси то</a:t>
            </a:r>
            <a:r>
              <a:rPr lang="en-US" sz="2800" dirty="0" smtClean="0">
                <a:solidFill>
                  <a:schemeClr val="bg1"/>
                </a:solidFill>
              </a:rPr>
              <a:t> —</a:t>
            </a:r>
            <a:r>
              <a:rPr lang="ru-RU" sz="2800" dirty="0" smtClean="0">
                <a:solidFill>
                  <a:schemeClr val="bg1"/>
                </a:solidFill>
              </a:rPr>
              <a:t> не знаю что…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Знакомо? </a:t>
            </a:r>
            <a:r>
              <a:rPr lang="ru-RU" sz="2800" dirty="0" smtClean="0">
                <a:solidFill>
                  <a:schemeClr val="bg1"/>
                </a:solidFill>
                <a:sym typeface="Wingdings"/>
              </a:rPr>
              <a:t>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5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2" y="213319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dirty="0">
                <a:latin typeface="Calibri"/>
                <a:cs typeface="Calibri"/>
              </a:rPr>
              <a:t>Бизнес-процессы готовы к работе!</a:t>
            </a:r>
            <a:endParaRPr lang="en-US" sz="2600" b="1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833" y="908720"/>
            <a:ext cx="4394984" cy="572464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Бизнес-процессы легко начать использовать каждому сотруднику сразу в «живой ленте»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Самые популярные бизнес-процессы уже готовы к использованию внутри компании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Бизнес-процессы легко настроить для себя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Легко создать новые бизнес-процессы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Бизнес-процессы можно будет загрузить и обновлять из каталога Приложений24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Сотрудникам удобно общаться в рамках бизнес-процесса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/>
              <a:t>Бизнес-процессы легко принимаются сотрудниками и не требуют насильственного внедрения</a:t>
            </a:r>
          </a:p>
        </p:txBody>
      </p:sp>
      <p:pic>
        <p:nvPicPr>
          <p:cNvPr id="13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593" y="1207482"/>
            <a:ext cx="3932049" cy="2201699"/>
          </a:xfrm>
          <a:prstGeom prst="rect">
            <a:avLst/>
          </a:prstGeom>
        </p:spPr>
      </p:pic>
      <p:pic>
        <p:nvPicPr>
          <p:cNvPr id="18" name="Изображение 13"/>
          <p:cNvPicPr>
            <a:picLocks noChangeAspect="1"/>
          </p:cNvPicPr>
          <p:nvPr/>
        </p:nvPicPr>
        <p:blipFill rotWithShape="1">
          <a:blip r:embed="rId3"/>
          <a:srcRect l="585" t="29527" r="-1"/>
          <a:stretch/>
        </p:blipFill>
        <p:spPr>
          <a:xfrm>
            <a:off x="4916594" y="3646761"/>
            <a:ext cx="3932050" cy="1781223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4730962" y="3425226"/>
            <a:ext cx="4285458" cy="260293"/>
            <a:chOff x="5294509" y="3016524"/>
            <a:chExt cx="3121168" cy="375113"/>
          </a:xfrm>
        </p:grpSpPr>
        <p:pic>
          <p:nvPicPr>
            <p:cNvPr id="20" name="Изображение 14"/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alphaModFix amt="81000"/>
            </a:blip>
            <a:srcRect t="42851" b="39818"/>
            <a:stretch/>
          </p:blipFill>
          <p:spPr>
            <a:xfrm>
              <a:off x="5294509" y="3016524"/>
              <a:ext cx="1708810" cy="363206"/>
            </a:xfrm>
            <a:prstGeom prst="rect">
              <a:avLst/>
            </a:prstGeom>
          </p:spPr>
        </p:pic>
        <p:pic>
          <p:nvPicPr>
            <p:cNvPr id="21" name="Изображение 15"/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alphaModFix amt="86000"/>
            </a:blip>
            <a:srcRect t="42851" b="39818"/>
            <a:stretch/>
          </p:blipFill>
          <p:spPr>
            <a:xfrm>
              <a:off x="6706867" y="3028431"/>
              <a:ext cx="1708810" cy="363206"/>
            </a:xfrm>
            <a:prstGeom prst="rect">
              <a:avLst/>
            </a:prstGeom>
          </p:spPr>
        </p:pic>
      </p:grp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Photogenica_VMP22930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r="859"/>
          <a:stretch/>
        </p:blipFill>
        <p:spPr>
          <a:xfrm>
            <a:off x="0" y="1"/>
            <a:ext cx="9144000" cy="6876815"/>
          </a:xfrm>
          <a:prstGeom prst="rect">
            <a:avLst/>
          </a:prstGeom>
        </p:spPr>
      </p:pic>
      <p:pic>
        <p:nvPicPr>
          <p:cNvPr id="7" name="Изображение 6" descr="Снимок экрана 2014-03-13 в 22.18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6403" r="309" b="7169"/>
          <a:stretch/>
        </p:blipFill>
        <p:spPr>
          <a:xfrm>
            <a:off x="1644988" y="2952899"/>
            <a:ext cx="5745715" cy="671368"/>
          </a:xfrm>
          <a:prstGeom prst="roundRect">
            <a:avLst>
              <a:gd name="adj" fmla="val 8704"/>
            </a:avLst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35696" y="314096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2996952"/>
            <a:ext cx="29087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www.bitrix24.ru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9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2192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72272"/>
              </a:gs>
              <a:gs pos="16000">
                <a:srgbClr val="FF36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56986" y="2654774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СПАСИБО ЗА ВНИМАНИЕ!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ВОПРОСЫ?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66886" y="3810000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filippov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219200"/>
            <a:ext cx="1187450" cy="7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418330"/>
            <a:ext cx="4896544" cy="4708525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</a:pPr>
            <a:r>
              <a:rPr lang="ru-RU" sz="2400" dirty="0" smtClean="0"/>
              <a:t>Не описаны</a:t>
            </a:r>
          </a:p>
          <a:p>
            <a:pPr>
              <a:buClr>
                <a:srgbClr val="00B0F0"/>
              </a:buClr>
            </a:pPr>
            <a:endParaRPr lang="ru-RU" sz="2400" dirty="0" smtClean="0"/>
          </a:p>
          <a:p>
            <a:pPr>
              <a:buClr>
                <a:srgbClr val="00B0F0"/>
              </a:buClr>
            </a:pPr>
            <a:r>
              <a:rPr lang="ru-RU" sz="2400" dirty="0" smtClean="0"/>
              <a:t>Не формализованы</a:t>
            </a:r>
          </a:p>
          <a:p>
            <a:pPr>
              <a:buClr>
                <a:srgbClr val="00B0F0"/>
              </a:buClr>
            </a:pPr>
            <a:endParaRPr lang="ru-RU" sz="2400" dirty="0" smtClean="0"/>
          </a:p>
          <a:p>
            <a:pPr>
              <a:buClr>
                <a:srgbClr val="00B0F0"/>
              </a:buClr>
            </a:pPr>
            <a:r>
              <a:rPr lang="ru-RU" sz="2400" dirty="0" smtClean="0"/>
              <a:t>Порядок выполнения бизнес-процесса не прозрачен</a:t>
            </a:r>
          </a:p>
          <a:p>
            <a:pPr>
              <a:buClr>
                <a:srgbClr val="00B0F0"/>
              </a:buClr>
            </a:pPr>
            <a:endParaRPr lang="ru-RU" sz="2400" dirty="0" smtClean="0"/>
          </a:p>
          <a:p>
            <a:pPr>
              <a:buClr>
                <a:srgbClr val="00B0F0"/>
              </a:buClr>
            </a:pPr>
            <a:r>
              <a:rPr lang="ru-RU" sz="2400" dirty="0" smtClean="0"/>
              <a:t>Никто не несет ответственности за бизнес-процесс</a:t>
            </a:r>
            <a:endParaRPr lang="ru-RU" sz="2400" dirty="0"/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177195" y="-186655"/>
            <a:ext cx="7043002" cy="1604985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dirty="0"/>
              <a:t>Бизнес-процессы </a:t>
            </a:r>
            <a:r>
              <a:rPr lang="ru-RU" sz="2600" b="1" dirty="0" smtClean="0"/>
              <a:t>в компании вроде и </a:t>
            </a:r>
            <a:r>
              <a:rPr lang="ru-RU" sz="2600" b="1" dirty="0"/>
              <a:t>есть, </a:t>
            </a:r>
            <a:r>
              <a:rPr lang="ru-RU" sz="2600" b="1" dirty="0" smtClean="0"/>
              <a:t>но</a:t>
            </a:r>
            <a:r>
              <a:rPr lang="en-US" sz="2600" b="1" dirty="0" smtClean="0"/>
              <a:t>:</a:t>
            </a:r>
            <a:endParaRPr lang="ru-RU" sz="2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6" t="2718" r="14617" b="276"/>
          <a:stretch/>
        </p:blipFill>
        <p:spPr>
          <a:xfrm>
            <a:off x="0" y="1160933"/>
            <a:ext cx="3621425" cy="4924920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0135"/>
            <a:ext cx="4212925" cy="47085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>
              <a:buClr>
                <a:srgbClr val="00B0F0"/>
              </a:buClr>
            </a:pPr>
            <a:r>
              <a:rPr lang="ru-RU" sz="2400" dirty="0" smtClean="0"/>
              <a:t>Сколько </a:t>
            </a:r>
            <a:r>
              <a:rPr lang="ru-RU" sz="2400" dirty="0"/>
              <a:t>стоит отдать счет в оплату</a:t>
            </a:r>
            <a:r>
              <a:rPr lang="ru-RU" sz="2400" dirty="0" smtClean="0"/>
              <a:t>?</a:t>
            </a:r>
          </a:p>
          <a:p>
            <a:pPr>
              <a:buClr>
                <a:srgbClr val="00B0F0"/>
              </a:buClr>
            </a:pPr>
            <a:endParaRPr lang="ru-RU" sz="2400" dirty="0"/>
          </a:p>
          <a:p>
            <a:pPr>
              <a:buClr>
                <a:srgbClr val="00B0F0"/>
              </a:buClr>
            </a:pPr>
            <a:r>
              <a:rPr lang="ru-RU" sz="2400" dirty="0"/>
              <a:t>Во что обходится подпись одного заявления на отпуск</a:t>
            </a:r>
            <a:r>
              <a:rPr lang="ru-RU" sz="2400" dirty="0" smtClean="0"/>
              <a:t>?</a:t>
            </a:r>
          </a:p>
          <a:p>
            <a:pPr>
              <a:buClr>
                <a:srgbClr val="00B0F0"/>
              </a:buClr>
            </a:pPr>
            <a:endParaRPr lang="ru-RU" sz="2400" dirty="0"/>
          </a:p>
          <a:p>
            <a:pPr>
              <a:buClr>
                <a:srgbClr val="00B0F0"/>
              </a:buClr>
            </a:pPr>
            <a:r>
              <a:rPr lang="ru-RU" sz="2400" dirty="0"/>
              <a:t>Как можно оценить потери времени и денег на «бумажках»?</a:t>
            </a: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177195" y="-186655"/>
            <a:ext cx="8989501" cy="1599431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dirty="0" smtClean="0"/>
              <a:t>А вы задумывались, сколько </a:t>
            </a:r>
            <a:r>
              <a:rPr lang="ru-RU" sz="2600" b="1" dirty="0"/>
              <a:t>стоит </a:t>
            </a:r>
            <a:r>
              <a:rPr lang="ru-RU" sz="2600" b="1" dirty="0" smtClean="0"/>
              <a:t>беспорядок </a:t>
            </a:r>
            <a:r>
              <a:rPr lang="ru-RU" sz="2600" b="1" dirty="0"/>
              <a:t>в </a:t>
            </a:r>
            <a:r>
              <a:rPr lang="ru-RU" sz="2600" b="1" dirty="0" smtClean="0"/>
              <a:t>компании?</a:t>
            </a:r>
            <a:endParaRPr lang="ru-RU" sz="2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10468" r="22753" b="1405"/>
          <a:stretch/>
        </p:blipFill>
        <p:spPr>
          <a:xfrm flipH="1">
            <a:off x="5613632" y="1196752"/>
            <a:ext cx="3553063" cy="4771908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3" descr="Depositphotos_6678704_l.jpg"/>
          <p:cNvPicPr>
            <a:picLocks noChangeAspect="1"/>
          </p:cNvPicPr>
          <p:nvPr/>
        </p:nvPicPr>
        <p:blipFill rotWithShape="1"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3008" r="20719" b="12606"/>
          <a:stretch/>
        </p:blipFill>
        <p:spPr>
          <a:xfrm>
            <a:off x="0" y="0"/>
            <a:ext cx="914335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1675" y="715885"/>
            <a:ext cx="3863971" cy="1102306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700" dirty="0" smtClean="0"/>
              <a:t>На согласование любого </a:t>
            </a:r>
          </a:p>
          <a:p>
            <a:pPr>
              <a:lnSpc>
                <a:spcPct val="80000"/>
              </a:lnSpc>
            </a:pPr>
            <a:r>
              <a:rPr lang="ru-RU" sz="2700" dirty="0" smtClean="0"/>
              <a:t>документа уходит </a:t>
            </a:r>
          </a:p>
          <a:p>
            <a:pPr>
              <a:lnSpc>
                <a:spcPct val="80000"/>
              </a:lnSpc>
            </a:pPr>
            <a:r>
              <a:rPr lang="ru-RU" sz="2700" dirty="0" smtClean="0"/>
              <a:t>уйма времени</a:t>
            </a:r>
            <a:endParaRPr lang="ru-RU" sz="2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01673" y="2359651"/>
            <a:ext cx="3399125" cy="100027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solidFill>
                  <a:srgbClr val="000000"/>
                </a:solidFill>
              </a:rPr>
              <a:t>5000+ </a:t>
            </a:r>
            <a:r>
              <a:rPr lang="ru-RU" sz="2000" dirty="0" smtClean="0">
                <a:solidFill>
                  <a:srgbClr val="000000"/>
                </a:solidFill>
              </a:rPr>
              <a:t>сотрудников: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b="1" dirty="0"/>
              <a:t>на подпись служебной записки уходит неделя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41128" y="3636381"/>
            <a:ext cx="4259670" cy="10772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solidFill>
                  <a:prstClr val="black"/>
                </a:solidFill>
              </a:rPr>
              <a:t>500+ </a:t>
            </a:r>
            <a:r>
              <a:rPr lang="ru-RU" sz="2000" dirty="0" smtClean="0">
                <a:solidFill>
                  <a:prstClr val="black"/>
                </a:solidFill>
              </a:rPr>
              <a:t>сотрудников:</a:t>
            </a: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b="1" dirty="0"/>
              <a:t>счет уходит в оплату </a:t>
            </a:r>
            <a:endParaRPr lang="ru-RU" sz="2000" b="1" dirty="0" smtClean="0"/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b="1" dirty="0" smtClean="0"/>
              <a:t>через </a:t>
            </a:r>
            <a:r>
              <a:rPr lang="ru-RU" sz="2000" b="1" dirty="0"/>
              <a:t>3-4 дня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72651" y="4990056"/>
            <a:ext cx="4259670" cy="9941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prstClr val="black"/>
                </a:solidFill>
              </a:rPr>
              <a:t>40+ </a:t>
            </a:r>
            <a:r>
              <a:rPr lang="ru-RU" dirty="0" smtClean="0">
                <a:solidFill>
                  <a:prstClr val="black"/>
                </a:solidFill>
              </a:rPr>
              <a:t>сотрудников:</a:t>
            </a: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b="1" dirty="0"/>
              <a:t>подпись заявления </a:t>
            </a:r>
            <a:endParaRPr lang="ru-RU" b="1" dirty="0" smtClean="0"/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b="1" dirty="0" smtClean="0"/>
              <a:t>— </a:t>
            </a:r>
            <a:r>
              <a:rPr lang="ru-RU" b="1" dirty="0"/>
              <a:t>на следующий день</a:t>
            </a:r>
          </a:p>
        </p:txBody>
      </p:sp>
      <p:pic>
        <p:nvPicPr>
          <p:cNvPr id="16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2" descr="Depositphotos_5632480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r="2500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3780" y="2"/>
            <a:ext cx="5870222" cy="6857999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7" rIns="91400" bIns="45717" anchor="ctr"/>
          <a:lstStyle/>
          <a:p>
            <a:pPr algn="ctr">
              <a:defRPr/>
            </a:pPr>
            <a:endParaRPr lang="ru-RU" dirty="0">
              <a:solidFill>
                <a:srgbClr val="DC005C"/>
              </a:solidFill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492740" y="794017"/>
            <a:ext cx="5641884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</a:rPr>
              <a:t>Потери </a:t>
            </a:r>
            <a:r>
              <a:rPr lang="ru-RU" sz="3200" b="1" dirty="0">
                <a:solidFill>
                  <a:srgbClr val="000000"/>
                </a:solidFill>
              </a:rPr>
              <a:t>1 600 000 </a:t>
            </a:r>
            <a:r>
              <a:rPr lang="ru-RU" sz="3200" dirty="0">
                <a:solidFill>
                  <a:srgbClr val="000000"/>
                </a:solidFill>
              </a:rPr>
              <a:t>рублей в год для компании 100 человек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2741" y="2156001"/>
            <a:ext cx="5528098" cy="403187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1600" dirty="0"/>
              <a:t>В год на одного сотрудника 32 документа: 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4 заявления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24 служебные записки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24 счета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1 час на согласование одного документа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32 часа рабочего времени в год на согласования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Средняя зарплата: 40 000 рублей/месяц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Накладные расходы (налоги, аренда): 40 000 рублей/месяц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Стоимость 1 рабочего человеко-часа: 500 рублей </a:t>
            </a:r>
          </a:p>
          <a:p>
            <a:endParaRPr lang="ru-RU" sz="1600" dirty="0"/>
          </a:p>
          <a:p>
            <a:r>
              <a:rPr lang="ru-RU" sz="1600" dirty="0"/>
              <a:t>16 000 рублей на одного сотрудника в год теряется на согласованиях </a:t>
            </a:r>
          </a:p>
        </p:txBody>
      </p:sp>
      <p:pic>
        <p:nvPicPr>
          <p:cNvPr id="1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6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6" descr="Depositphotos_29270305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6212" r="11335" b="947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8818" y="3145827"/>
            <a:ext cx="6986361" cy="2697200"/>
          </a:xfrm>
          <a:prstGeom prst="rect">
            <a:avLst/>
          </a:prstGeom>
          <a:solidFill>
            <a:srgbClr val="F1F2F4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7" rIns="91400" bIns="45717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8765" y="4402868"/>
            <a:ext cx="6306465" cy="9233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dirty="0" smtClean="0"/>
              <a:t>Компаниям среднего и малого бизнеса необходимо</a:t>
            </a:r>
            <a:r>
              <a:rPr lang="ru-RU" dirty="0"/>
              <a:t> </a:t>
            </a:r>
            <a:r>
              <a:rPr lang="ru-RU" dirty="0" smtClean="0"/>
              <a:t>полное </a:t>
            </a:r>
            <a:r>
              <a:rPr lang="ru-RU" dirty="0"/>
              <a:t>переосмысление </a:t>
            </a:r>
            <a:r>
              <a:rPr lang="ru-RU" dirty="0" smtClean="0"/>
              <a:t>бизнес-процессов: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smtClean="0"/>
              <a:t>самим настраивать и быстро менять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3284984"/>
            <a:ext cx="6306465" cy="97872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/>
              <a:t>Работа с бизнес-процессами </a:t>
            </a:r>
          </a:p>
          <a:p>
            <a:pPr algn="ctr">
              <a:lnSpc>
                <a:spcPct val="90000"/>
              </a:lnSpc>
            </a:pPr>
            <a:r>
              <a:rPr lang="ru-RU" sz="3200" dirty="0"/>
              <a:t>не должна быть занудством!</a:t>
            </a: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8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6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П финал вторая верси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6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2" y="99019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dirty="0" smtClean="0"/>
              <a:t>Делегируйте </a:t>
            </a:r>
            <a:r>
              <a:rPr lang="ru-RU" sz="2600" b="1" dirty="0"/>
              <a:t>контроль </a:t>
            </a:r>
            <a:r>
              <a:rPr lang="ru-RU" sz="2600" b="1" dirty="0" smtClean="0"/>
              <a:t>Битрикс24!</a:t>
            </a:r>
            <a:endParaRPr lang="ru-RU" sz="2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5013" y="1496433"/>
            <a:ext cx="39676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/>
              <a:t>Готовые </a:t>
            </a:r>
            <a:r>
              <a:rPr lang="ru-RU" sz="2000" dirty="0"/>
              <a:t>бизнес-процессы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Запуск </a:t>
            </a:r>
            <a:r>
              <a:rPr lang="ru-RU" sz="2000" dirty="0" smtClean="0"/>
              <a:t>и утверждение прямо из </a:t>
            </a:r>
            <a:r>
              <a:rPr lang="ru-RU" sz="2000" dirty="0"/>
              <a:t>«Живой ленты»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Визуальное представление каждого шага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/>
              <a:t>Делегирование </a:t>
            </a:r>
            <a:r>
              <a:rPr lang="ru-RU" sz="2000" dirty="0"/>
              <a:t>заданий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Делегирование прав управления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/>
              <a:t>Гибкая настройка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5013" y="4797152"/>
            <a:ext cx="8396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Не </a:t>
            </a:r>
            <a:r>
              <a:rPr lang="ru-RU" sz="2400" dirty="0"/>
              <a:t>нужно тратить время на «бумажки</a:t>
            </a:r>
            <a:r>
              <a:rPr lang="ru-RU" sz="2400" dirty="0" smtClean="0"/>
              <a:t>», помнить всю </a:t>
            </a:r>
            <a:r>
              <a:rPr lang="ru-RU" sz="2400" dirty="0"/>
              <a:t>цепочку действий процесса, контролировать </a:t>
            </a:r>
            <a:r>
              <a:rPr lang="ru-RU" sz="2400" dirty="0" smtClean="0"/>
              <a:t>передачу задачи от одного сотрудника другому </a:t>
            </a:r>
            <a:r>
              <a:rPr lang="ru-RU" sz="2400" dirty="0"/>
              <a:t>— за вас </a:t>
            </a:r>
            <a:r>
              <a:rPr lang="ru-RU" sz="2400" dirty="0" smtClean="0"/>
              <a:t>это сделает Битрикс24.</a:t>
            </a:r>
            <a:endParaRPr lang="ru-RU" sz="2400" dirty="0"/>
          </a:p>
        </p:txBody>
      </p:sp>
      <p:pic>
        <p:nvPicPr>
          <p:cNvPr id="13" name="Изображение 10"/>
          <p:cNvPicPr>
            <a:picLocks noChangeAspect="1"/>
          </p:cNvPicPr>
          <p:nvPr/>
        </p:nvPicPr>
        <p:blipFill rotWithShape="1">
          <a:blip r:embed="rId2"/>
          <a:srcRect t="7661" b="2300"/>
          <a:stretch/>
        </p:blipFill>
        <p:spPr>
          <a:xfrm>
            <a:off x="4635472" y="1556792"/>
            <a:ext cx="4061446" cy="22845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9299</TotalTime>
  <Words>572</Words>
  <Application>Microsoft Office PowerPoint</Application>
  <PresentationFormat>Экран (4:3)</PresentationFormat>
  <Paragraphs>103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и удобные сценарии использования бизнес-процессов</vt:lpstr>
      <vt:lpstr>Презентация PowerPoint</vt:lpstr>
      <vt:lpstr>Отправьте заявку на отпуск  — и займитесь своими делами</vt:lpstr>
      <vt:lpstr>Бизнес-процесс сам «пройдет» по заданной цепочке согласования</vt:lpstr>
      <vt:lpstr>Презентация PowerPoint</vt:lpstr>
      <vt:lpstr>Человеческий фактор не повлияет на важные процессы в вашей компании!</vt:lpstr>
      <vt:lpstr>Сотрудник не забудет ни про одну заявку, с Битрикс24 все всегда идет по плану!</vt:lpstr>
      <vt:lpstr>Простое создание и гибкая настройка бизнес-процессов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Воловенко</dc:creator>
  <cp:lastModifiedBy>Мария Кожухова</cp:lastModifiedBy>
  <cp:revision>331</cp:revision>
  <dcterms:created xsi:type="dcterms:W3CDTF">2012-04-16T14:45:46Z</dcterms:created>
  <dcterms:modified xsi:type="dcterms:W3CDTF">2016-09-16T02:28:48Z</dcterms:modified>
</cp:coreProperties>
</file>