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8" r:id="rId2"/>
    <p:sldMasterId id="2147484030" r:id="rId3"/>
    <p:sldMasterId id="2147484043" r:id="rId4"/>
  </p:sldMasterIdLst>
  <p:notesMasterIdLst>
    <p:notesMasterId r:id="rId32"/>
  </p:notesMasterIdLst>
  <p:handoutMasterIdLst>
    <p:handoutMasterId r:id="rId33"/>
  </p:handoutMasterIdLst>
  <p:sldIdLst>
    <p:sldId id="260" r:id="rId5"/>
    <p:sldId id="267" r:id="rId6"/>
    <p:sldId id="268" r:id="rId7"/>
    <p:sldId id="269" r:id="rId8"/>
    <p:sldId id="271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72" r:id="rId17"/>
    <p:sldId id="284" r:id="rId18"/>
    <p:sldId id="288" r:id="rId19"/>
    <p:sldId id="282" r:id="rId20"/>
    <p:sldId id="277" r:id="rId21"/>
    <p:sldId id="289" r:id="rId22"/>
    <p:sldId id="290" r:id="rId23"/>
    <p:sldId id="278" r:id="rId24"/>
    <p:sldId id="291" r:id="rId25"/>
    <p:sldId id="276" r:id="rId26"/>
    <p:sldId id="292" r:id="rId27"/>
    <p:sldId id="293" r:id="rId28"/>
    <p:sldId id="283" r:id="rId29"/>
    <p:sldId id="285" r:id="rId30"/>
    <p:sldId id="294" r:id="rId3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B2B2B2"/>
    <a:srgbClr val="808080"/>
    <a:srgbClr val="FFCC00"/>
    <a:srgbClr val="CC9900"/>
    <a:srgbClr val="FFFF00"/>
    <a:srgbClr val="996633"/>
    <a:srgbClr val="F05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53707" autoAdjust="0"/>
  </p:normalViewPr>
  <p:slideViewPr>
    <p:cSldViewPr>
      <p:cViewPr varScale="1">
        <p:scale>
          <a:sx n="39" d="100"/>
          <a:sy n="39" d="100"/>
        </p:scale>
        <p:origin x="24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CC9125-7504-4973-BB41-0C5FD5B46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98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26118D-D26B-4DD4-BC1A-867B135D3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76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>
                <a:cs typeface="Arial" panose="020B0604020202020204" pitchFamily="34" charset="0"/>
              </a:rPr>
              <a:t>Здравствуйте! Меня зовут Мария, я </a:t>
            </a:r>
            <a:r>
              <a:rPr lang="ru-RU" altLang="ru-RU" dirty="0" smtClean="0">
                <a:cs typeface="Arial" panose="020B0604020202020204" pitchFamily="34" charset="0"/>
              </a:rPr>
              <a:t>исполнительный </a:t>
            </a:r>
            <a:r>
              <a:rPr lang="ru-RU" altLang="ru-RU" dirty="0">
                <a:cs typeface="Arial" panose="020B0604020202020204" pitchFamily="34" charset="0"/>
              </a:rPr>
              <a:t>директор ВЦ Софт Полюс.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31A463-B915-49D8-9F7B-D7434560F17D}" type="slidenum">
              <a:rPr lang="ru-RU" altLang="ru-RU" sz="1200" smtClean="0">
                <a:latin typeface="Times New Roman" panose="02020603050405020304" pitchFamily="18" charset="0"/>
              </a:rPr>
              <a:pPr/>
              <a:t>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9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Уже в продаже доступны:  ФН на 36 месяцев, 13 месяцев</a:t>
            </a:r>
          </a:p>
          <a:p>
            <a:endParaRPr lang="ru-RU" dirty="0" smtClean="0"/>
          </a:p>
          <a:p>
            <a:r>
              <a:rPr lang="ru-RU" sz="1200" dirty="0" smtClean="0"/>
              <a:t>Особенности фискального накопителя со сроком эксплуатации – 36 месяцев:</a:t>
            </a:r>
          </a:p>
          <a:p>
            <a:r>
              <a:rPr lang="ru-RU" sz="1200" dirty="0" smtClean="0"/>
              <a:t>Главным отличием нового накопителя является продленный срок службы – 36 месяцев (3 года). Это позволит организациям, обязанным применять данные фискальные накопители, производить их замену раз в 3 года, вместо ежегодной перерегистрации, как это было с ЭКЛЗ и в отличие от блоков 1 исполнения, рассчитанных на 13 месяцев работы.</a:t>
            </a:r>
          </a:p>
          <a:p>
            <a:r>
              <a:rPr lang="ru-RU" sz="1200" dirty="0" smtClean="0"/>
              <a:t>Кассовая техника способна работать с фискальными накопителями как на 13, так и на 36 месяцев. Поэтому если Ваша организация использует «ФН-1» версии на 13 месяцев, то можете не переживать, что вновь потребуются доработки касс, при переходе на версию блока с большим сроком службы.</a:t>
            </a:r>
          </a:p>
          <a:p>
            <a:endParaRPr lang="ru-RU" sz="1200" dirty="0" smtClean="0"/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ВАЖНО: не все могут применять ФН 36 месяцев! Пишите в анкетах, будем предоставлять дополнительную информацию  после уточняющих вопросов по вашему</a:t>
            </a:r>
            <a:r>
              <a:rPr lang="ru-RU" altLang="ru-RU" baseline="0" dirty="0" smtClean="0">
                <a:cs typeface="Arial" panose="020B0604020202020204" pitchFamily="34" charset="0"/>
              </a:rPr>
              <a:t> предприятию.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3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У кого</a:t>
            </a:r>
            <a:r>
              <a:rPr lang="ru-RU" altLang="ru-RU" baseline="0" dirty="0" smtClean="0">
                <a:cs typeface="Arial" panose="020B0604020202020204" pitchFamily="34" charset="0"/>
              </a:rPr>
              <a:t> есть вопросы по данной теме, пишите в анкетах, сделаем дополнительную рассылку информации.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Пока ваша задача зарегистрироваться на портале ФГИС Меркурия, и в ручном режиме вносить сертификаты, самостоятельно либо через аттестованный или уполномоченных специалистов.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5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По результатам пилотного проекта маркировки</a:t>
            </a:r>
            <a:r>
              <a:rPr lang="ru-RU" altLang="ru-RU" baseline="0" dirty="0" smtClean="0">
                <a:cs typeface="Arial" panose="020B0604020202020204" pitchFamily="34" charset="0"/>
              </a:rPr>
              <a:t> меховых изделий, уже есть первые результаты. По данным ввоза, дальнейших перепродаж от одного участника другому, выявлены </a:t>
            </a:r>
            <a:r>
              <a:rPr lang="ru-RU" altLang="ru-RU" baseline="0" dirty="0" err="1" smtClean="0">
                <a:cs typeface="Arial" panose="020B0604020202020204" pitchFamily="34" charset="0"/>
              </a:rPr>
              <a:t>колосальные</a:t>
            </a:r>
            <a:r>
              <a:rPr lang="ru-RU" altLang="ru-RU" baseline="0" dirty="0" smtClean="0">
                <a:cs typeface="Arial" panose="020B0604020202020204" pitchFamily="34" charset="0"/>
              </a:rPr>
              <a:t> доходы по данному виду торговли, теперь налоговая отслеживает где оседает прибыль и сколько выплачивается налогов государству.</a:t>
            </a:r>
          </a:p>
          <a:p>
            <a:endParaRPr lang="ru-RU" altLang="ru-RU" baseline="0" dirty="0" smtClean="0">
              <a:cs typeface="Arial" panose="020B0604020202020204" pitchFamily="34" charset="0"/>
            </a:endParaRP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По фармацевтике пилотный проект продлен, т.к. не все производители успели переоборудовать производственные линии для нанесения меток.</a:t>
            </a:r>
          </a:p>
          <a:p>
            <a:endParaRPr lang="ru-RU" altLang="ru-RU" baseline="0" dirty="0" smtClean="0">
              <a:cs typeface="Arial" panose="020B0604020202020204" pitchFamily="34" charset="0"/>
            </a:endParaRP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По планам правительства до 2024 года будет покрыт полностью весь производимый и продаваемый товар по всем группам.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12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4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b="0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Далее я хочу вам рассказать о том, что нас ждет сегодня, регламент работы на семинаре.</a:t>
            </a:r>
            <a:endParaRPr lang="ru-RU" altLang="ru-RU" b="0" dirty="0">
              <a:cs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9AC7A8-7C08-4DA2-92E1-4D60931B8A28}" type="slidenum">
              <a:rPr lang="ru-RU" altLang="ru-RU" sz="1200" smtClean="0">
                <a:latin typeface="Times New Roman" panose="02020603050405020304" pitchFamily="18" charset="0"/>
              </a:rPr>
              <a:pPr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7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Откроет наш семинар Закевич Мария, наш специалист отдела внедрения, которая активно</a:t>
            </a:r>
            <a:r>
              <a:rPr lang="ru-RU" altLang="ru-RU" baseline="0" dirty="0" smtClean="0">
                <a:cs typeface="Arial" panose="020B0604020202020204" pitchFamily="34" charset="0"/>
              </a:rPr>
              <a:t> участвует в проектах по переходу по 1С:ЗУП с 7.7 или 2.5 на 3.0.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Последний проект переход на АО НПП Искра численность 700 человек!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C93B4-B2CC-4BAE-AE9B-5962B1894F56}" type="slidenum">
              <a:rPr lang="ru-RU" altLang="ru-RU" sz="1200" smtClean="0">
                <a:latin typeface="Times New Roman" panose="02020603050405020304" pitchFamily="18" charset="0"/>
              </a:rPr>
              <a:pPr/>
              <a:t>14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5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Наш добрый друг,</a:t>
            </a:r>
            <a:r>
              <a:rPr lang="ru-RU" altLang="ru-RU" baseline="0" dirty="0" smtClean="0">
                <a:cs typeface="Arial" panose="020B0604020202020204" pitchFamily="34" charset="0"/>
              </a:rPr>
              <a:t> Людмила Ивановна Герасимова, с темой реформирования бухгалтерского учета и изменениям 2018 года.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C93B4-B2CC-4BAE-AE9B-5962B1894F56}" type="slidenum">
              <a:rPr lang="ru-RU" altLang="ru-RU" sz="1200" smtClean="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6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Замашкина Ольга, расскажет нам о новом сервисе, который предоставляется в рамках договоров регулярного сопровождения, как </a:t>
            </a:r>
            <a:r>
              <a:rPr lang="ru-RU" altLang="ru-RU" baseline="0" dirty="0" smtClean="0">
                <a:cs typeface="Arial" panose="020B0604020202020204" pitchFamily="34" charset="0"/>
              </a:rPr>
              <a:t> вы сможете оперативно общаться с нашими специалистами, как абсолютно все пользователи 1С в вашей компании смогут задавать нам вопросы на линию консультаций.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89C443-75C2-472C-8479-FB38A6C05A55}" type="slidenum">
              <a:rPr lang="ru-RU" altLang="ru-RU" sz="1200" smtClean="0">
                <a:latin typeface="Times New Roman" panose="02020603050405020304" pitchFamily="18" charset="0"/>
              </a:rPr>
              <a:pPr/>
              <a:t>16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98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Те кто посещают нас регулярно, знают </a:t>
            </a:r>
            <a:r>
              <a:rPr lang="ru-RU" altLang="ru-RU" dirty="0" err="1" smtClean="0">
                <a:cs typeface="Arial" panose="020B0604020202020204" pitchFamily="34" charset="0"/>
              </a:rPr>
              <a:t>Саржанова</a:t>
            </a:r>
            <a:r>
              <a:rPr lang="ru-RU" altLang="ru-RU" dirty="0" smtClean="0">
                <a:cs typeface="Arial" panose="020B0604020202020204" pitchFamily="34" charset="0"/>
              </a:rPr>
              <a:t> Роберта, его тема НДФЛ.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AC8A1-A190-40E6-9353-644BD4CB68C8}" type="slidenum">
              <a:rPr lang="ru-RU" altLang="ru-RU" sz="1200" smtClean="0">
                <a:latin typeface="Times New Roman" panose="02020603050405020304" pitchFamily="18" charset="0"/>
              </a:rPr>
              <a:pPr/>
              <a:t>17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56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Сегодня к нам на семинар приглашены представители</a:t>
            </a:r>
            <a:r>
              <a:rPr lang="ru-RU" altLang="ru-RU" baseline="0" dirty="0" smtClean="0">
                <a:cs typeface="Arial" panose="020B0604020202020204" pitchFamily="34" charset="0"/>
              </a:rPr>
              <a:t> ФСС с проектом Электронный больничный!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AC8A1-A190-40E6-9353-644BD4CB68C8}" type="slidenum">
              <a:rPr lang="ru-RU" altLang="ru-RU" sz="1200" smtClean="0">
                <a:latin typeface="Times New Roman" panose="02020603050405020304" pitchFamily="18" charset="0"/>
              </a:rPr>
              <a:pPr/>
              <a:t>18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90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Далее мы прервемся на 10 минут, это</a:t>
            </a:r>
            <a:r>
              <a:rPr lang="ru-RU" altLang="ru-RU" baseline="0" dirty="0" smtClean="0">
                <a:cs typeface="Arial" panose="020B0604020202020204" pitchFamily="34" charset="0"/>
              </a:rPr>
              <a:t> время вы можете размять ваши косточки, задать вопросы нашим лекторам, заполнить анкету.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В это время мы делим нашу аудиторию на 2 секции, и далее уже отдельно слушаем интересующие темы.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AC8A1-A190-40E6-9353-644BD4CB68C8}" type="slidenum">
              <a:rPr lang="ru-RU" altLang="ru-RU" sz="1200" smtClean="0">
                <a:latin typeface="Times New Roman" panose="02020603050405020304" pitchFamily="18" charset="0"/>
              </a:rPr>
              <a:pPr/>
              <a:t>19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5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Мы </a:t>
            </a:r>
            <a:r>
              <a:rPr lang="ru-RU" altLang="ru-RU" dirty="0">
                <a:cs typeface="Arial" panose="020B0604020202020204" pitchFamily="34" charset="0"/>
              </a:rPr>
              <a:t>рады приветствовать как наших старых и добрых друзей, так и новых, кто впервые присутствует на нашем семинаре.</a:t>
            </a:r>
          </a:p>
          <a:p>
            <a:pPr eaLnBrk="1" hangingPunct="1"/>
            <a:endParaRPr lang="ru-RU" altLang="ru-RU" dirty="0">
              <a:cs typeface="Arial" panose="020B0604020202020204" pitchFamily="34" charset="0"/>
            </a:endParaRPr>
          </a:p>
          <a:p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109043-96C4-43E9-8AB9-4A07D81BAC4F}" type="slidenum">
              <a:rPr lang="ru-RU" altLang="ru-RU" sz="1200" smtClean="0">
                <a:latin typeface="Times New Roman" panose="02020603050405020304" pitchFamily="18" charset="0"/>
              </a:rPr>
              <a:pPr/>
              <a:t>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86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Продолжают коммерческую секцию главный государственный инспектор , сотрудник контрольного отдела управления </a:t>
            </a:r>
            <a:r>
              <a:rPr lang="ru-RU" altLang="ru-RU" dirty="0" err="1" smtClean="0">
                <a:cs typeface="Arial" panose="020B0604020202020204" pitchFamily="34" charset="0"/>
              </a:rPr>
              <a:t>Галеев</a:t>
            </a:r>
            <a:r>
              <a:rPr lang="ru-RU" altLang="ru-RU" dirty="0" smtClean="0">
                <a:cs typeface="Arial" panose="020B0604020202020204" pitchFamily="34" charset="0"/>
              </a:rPr>
              <a:t> Марат </a:t>
            </a:r>
            <a:r>
              <a:rPr lang="ru-RU" altLang="ru-RU" dirty="0" err="1" smtClean="0">
                <a:cs typeface="Arial" panose="020B0604020202020204" pitchFamily="34" charset="0"/>
              </a:rPr>
              <a:t>Исмагильевич</a:t>
            </a:r>
            <a:r>
              <a:rPr lang="ru-RU" altLang="ru-RU" dirty="0" smtClean="0">
                <a:cs typeface="Arial" panose="020B0604020202020204" pitchFamily="34" charset="0"/>
              </a:rPr>
              <a:t>, который </a:t>
            </a:r>
            <a:r>
              <a:rPr lang="ru-RU" altLang="ru-RU" dirty="0" err="1" smtClean="0">
                <a:cs typeface="Arial" panose="020B0604020202020204" pitchFamily="34" charset="0"/>
              </a:rPr>
              <a:t>раскажет</a:t>
            </a:r>
            <a:r>
              <a:rPr lang="ru-RU" altLang="ru-RU" dirty="0" smtClean="0">
                <a:cs typeface="Arial" panose="020B0604020202020204" pitchFamily="34" charset="0"/>
              </a:rPr>
              <a:t> нам о </a:t>
            </a:r>
            <a:r>
              <a:rPr lang="ru-RU" altLang="ru-RU" dirty="0" err="1" smtClean="0">
                <a:cs typeface="Arial" panose="020B0604020202020204" pitchFamily="34" charset="0"/>
              </a:rPr>
              <a:t>ноых</a:t>
            </a:r>
            <a:r>
              <a:rPr lang="ru-RU" altLang="ru-RU" dirty="0" smtClean="0">
                <a:cs typeface="Arial" panose="020B0604020202020204" pitchFamily="34" charset="0"/>
              </a:rPr>
              <a:t> изменениях в онлайн-кассах по 337 и 349 ФЗ. Совместно с ним выступит наш специалист линии консультаций о том как 54 ФЗ поддерживается в программах 1С. Если у вас </a:t>
            </a:r>
            <a:r>
              <a:rPr lang="ru-RU" altLang="ru-RU" dirty="0" err="1" smtClean="0">
                <a:cs typeface="Arial" panose="020B0604020202020204" pitchFamily="34" charset="0"/>
              </a:rPr>
              <a:t>остануться</a:t>
            </a:r>
            <a:r>
              <a:rPr lang="ru-RU" altLang="ru-RU" dirty="0" smtClean="0">
                <a:cs typeface="Arial" panose="020B0604020202020204" pitchFamily="34" charset="0"/>
              </a:rPr>
              <a:t> вопросы</a:t>
            </a:r>
            <a:r>
              <a:rPr lang="ru-RU" altLang="ru-RU" baseline="0" dirty="0" smtClean="0">
                <a:cs typeface="Arial" panose="020B0604020202020204" pitchFamily="34" charset="0"/>
              </a:rPr>
              <a:t> по данной теме, а их очень много, фиксируйте в анкетах или обращайтесь к нам.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4F7D4-DBFD-4321-B8D2-495EAEB89B80}" type="slidenum">
              <a:rPr lang="ru-RU" altLang="ru-RU" sz="1200" smtClean="0">
                <a:latin typeface="Times New Roman" panose="02020603050405020304" pitchFamily="18" charset="0"/>
              </a:rPr>
              <a:pPr/>
              <a:t>20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45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Государственный сектор откроют наши лучшие специалисты по бюджетному учету Иван Барыкин, Салихова </a:t>
            </a:r>
            <a:r>
              <a:rPr lang="ru-RU" altLang="ru-RU" dirty="0" err="1" smtClean="0">
                <a:cs typeface="Arial" panose="020B0604020202020204" pitchFamily="34" charset="0"/>
              </a:rPr>
              <a:t>Разида</a:t>
            </a:r>
            <a:r>
              <a:rPr lang="ru-RU" altLang="ru-RU" dirty="0" smtClean="0">
                <a:cs typeface="Arial" panose="020B0604020202020204" pitchFamily="34" charset="0"/>
              </a:rPr>
              <a:t> и Юлия </a:t>
            </a:r>
            <a:r>
              <a:rPr lang="ru-RU" altLang="ru-RU" dirty="0" err="1" smtClean="0">
                <a:cs typeface="Arial" panose="020B0604020202020204" pitchFamily="34" charset="0"/>
              </a:rPr>
              <a:t>Сакушева</a:t>
            </a:r>
            <a:r>
              <a:rPr lang="ru-RU" altLang="ru-RU" dirty="0" smtClean="0">
                <a:cs typeface="Arial" panose="020B0604020202020204" pitchFamily="34" charset="0"/>
              </a:rPr>
              <a:t>.</a:t>
            </a:r>
          </a:p>
          <a:p>
            <a:r>
              <a:rPr lang="ru-RU" altLang="ru-RU" dirty="0" smtClean="0">
                <a:cs typeface="Arial" panose="020B0604020202020204" pitchFamily="34" charset="0"/>
              </a:rPr>
              <a:t>Вместе с ними вы обсудите закрытие 2017 года, организацию</a:t>
            </a:r>
            <a:r>
              <a:rPr lang="ru-RU" altLang="ru-RU" baseline="0" dirty="0" smtClean="0">
                <a:cs typeface="Arial" panose="020B0604020202020204" pitchFamily="34" charset="0"/>
              </a:rPr>
              <a:t> внутреннего контроля в соответствии и требованиями правительства.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4F7D4-DBFD-4321-B8D2-495EAEB89B80}" type="slidenum">
              <a:rPr lang="ru-RU" altLang="ru-RU" sz="1200" smtClean="0">
                <a:latin typeface="Times New Roman" panose="02020603050405020304" pitchFamily="18" charset="0"/>
              </a:rPr>
              <a:pPr/>
              <a:t>21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9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НДС и закрытие периодов,</a:t>
            </a:r>
            <a:r>
              <a:rPr lang="ru-RU" altLang="ru-RU" baseline="0" dirty="0" smtClean="0">
                <a:cs typeface="Arial" panose="020B0604020202020204" pitchFamily="34" charset="0"/>
              </a:rPr>
              <a:t> распределение затрат при производстве или оказании услуг вам поведает наш эксперт Маслова Илона.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430F6F-CF5D-4CCB-BEAB-05006E19A917}" type="slidenum">
              <a:rPr lang="ru-RU" altLang="ru-RU" sz="1200" smtClean="0">
                <a:latin typeface="Times New Roman" panose="02020603050405020304" pitchFamily="18" charset="0"/>
              </a:rPr>
              <a:pPr/>
              <a:t>22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28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Продолжат тему в бюджетном секторе </a:t>
            </a:r>
            <a:r>
              <a:rPr lang="ru-RU" altLang="ru-RU" dirty="0" err="1" smtClean="0">
                <a:cs typeface="Arial" panose="020B0604020202020204" pitchFamily="34" charset="0"/>
              </a:rPr>
              <a:t>Разида</a:t>
            </a:r>
            <a:r>
              <a:rPr lang="ru-RU" altLang="ru-RU" dirty="0" smtClean="0">
                <a:cs typeface="Arial" panose="020B0604020202020204" pitchFamily="34" charset="0"/>
              </a:rPr>
              <a:t> и Иван, по отражению</a:t>
            </a:r>
            <a:r>
              <a:rPr lang="ru-RU" altLang="ru-RU" baseline="0" dirty="0" smtClean="0">
                <a:cs typeface="Arial" panose="020B0604020202020204" pitchFamily="34" charset="0"/>
              </a:rPr>
              <a:t> в резерве предстоящих расходов и как провести инвентаризацию ОС.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4F7D4-DBFD-4321-B8D2-495EAEB89B80}" type="slidenum">
              <a:rPr lang="ru-RU" altLang="ru-RU" sz="1200" smtClean="0">
                <a:latin typeface="Times New Roman" panose="02020603050405020304" pitchFamily="18" charset="0"/>
              </a:rPr>
              <a:pPr/>
              <a:t>23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19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Макеева Оксана</a:t>
            </a:r>
            <a:r>
              <a:rPr lang="ru-RU" altLang="ru-RU" baseline="0" dirty="0" smtClean="0">
                <a:cs typeface="Arial" panose="020B0604020202020204" pitchFamily="34" charset="0"/>
              </a:rPr>
              <a:t> напомнит нам про комплексную оценку благонадежности поставщиков, и расскажет как организовать электронный документооборот через 1С.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4F7D4-DBFD-4321-B8D2-495EAEB89B80}" type="slidenum">
              <a:rPr lang="ru-RU" altLang="ru-RU" sz="1200" smtClean="0">
                <a:latin typeface="Times New Roman" panose="02020603050405020304" pitchFamily="18" charset="0"/>
              </a:rPr>
              <a:pPr/>
              <a:t>24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94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Просим вас заполнить анкету, нам важно знать на сколько удался наш семинар, что можно улучшить в следующий весенний семинар.</a:t>
            </a:r>
          </a:p>
          <a:p>
            <a:r>
              <a:rPr lang="ru-RU" altLang="ru-RU" dirty="0" smtClean="0">
                <a:cs typeface="Arial" panose="020B0604020202020204" pitchFamily="34" charset="0"/>
              </a:rPr>
              <a:t>Что</a:t>
            </a:r>
            <a:r>
              <a:rPr lang="ru-RU" altLang="ru-RU" baseline="0" dirty="0" smtClean="0">
                <a:cs typeface="Arial" panose="020B0604020202020204" pitchFamily="34" charset="0"/>
              </a:rPr>
              <a:t> у вас вызвало интерес. Будем вам благодарны если вы озвучите темы которые хотели бы услышать на следующем семинаре.</a:t>
            </a:r>
          </a:p>
          <a:p>
            <a:endParaRPr lang="ru-RU" altLang="ru-RU" baseline="0" dirty="0" smtClean="0">
              <a:cs typeface="Arial" panose="020B0604020202020204" pitchFamily="34" charset="0"/>
            </a:endParaRP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Всем кто сдает анкету, мы приглашаем на бизнес ланч в ресторан ШИПР. Там вас ждет еда.</a:t>
            </a:r>
          </a:p>
          <a:p>
            <a:endParaRPr lang="ru-RU" altLang="ru-RU" baseline="0" dirty="0" smtClean="0">
              <a:cs typeface="Arial" panose="020B0604020202020204" pitchFamily="34" charset="0"/>
            </a:endParaRPr>
          </a:p>
          <a:p>
            <a:endParaRPr lang="ru-RU" altLang="ru-RU" baseline="0" dirty="0" smtClean="0">
              <a:cs typeface="Arial" panose="020B0604020202020204" pitchFamily="34" charset="0"/>
            </a:endParaRPr>
          </a:p>
          <a:p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C93B4-B2CC-4BAE-AE9B-5962B1894F56}" type="slidenum">
              <a:rPr lang="ru-RU" altLang="ru-RU" sz="1200" smtClean="0">
                <a:latin typeface="Times New Roman" panose="02020603050405020304" pitchFamily="18" charset="0"/>
              </a:rPr>
              <a:pPr/>
              <a:t>25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11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И конечно мы</a:t>
            </a:r>
            <a:r>
              <a:rPr lang="ru-RU" altLang="ru-RU" baseline="0" dirty="0" smtClean="0">
                <a:cs typeface="Arial" panose="020B0604020202020204" pitchFamily="34" charset="0"/>
              </a:rPr>
              <a:t> в каждой секции </a:t>
            </a:r>
            <a:r>
              <a:rPr lang="ru-RU" altLang="ru-RU" baseline="0" dirty="0" err="1" smtClean="0">
                <a:cs typeface="Arial" panose="020B0604020202020204" pitchFamily="34" charset="0"/>
              </a:rPr>
              <a:t>розыграем</a:t>
            </a:r>
            <a:r>
              <a:rPr lang="ru-RU" altLang="ru-RU" baseline="0" dirty="0" smtClean="0">
                <a:cs typeface="Arial" panose="020B0604020202020204" pitchFamily="34" charset="0"/>
              </a:rPr>
              <a:t> сертификат на рождественскую фотосессию с двумя замечательными псами! 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Если кто очень захочет приобрести такой сертификат себе или в подарок, напишите, я вам передам контакты замечательных девочек организаторов.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C93B4-B2CC-4BAE-AE9B-5962B1894F56}" type="slidenum">
              <a:rPr lang="ru-RU" altLang="ru-RU" sz="1200" smtClean="0">
                <a:latin typeface="Times New Roman" panose="02020603050405020304" pitchFamily="18" charset="0"/>
              </a:rPr>
              <a:pPr/>
              <a:t>26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85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Если вам покажется, что мы не достаточно осветили какую либо тему, подходите пообщаемся.</a:t>
            </a:r>
          </a:p>
          <a:p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DC93B4-B2CC-4BAE-AE9B-5962B1894F56}" type="slidenum">
              <a:rPr lang="ru-RU" altLang="ru-RU" sz="1200" smtClean="0">
                <a:latin typeface="Times New Roman" panose="02020603050405020304" pitchFamily="18" charset="0"/>
              </a:rPr>
              <a:pPr/>
              <a:t>27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8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Наша </a:t>
            </a:r>
            <a:r>
              <a:rPr lang="ru-RU" altLang="ru-RU" dirty="0">
                <a:cs typeface="Arial" panose="020B0604020202020204" pitchFamily="34" charset="0"/>
              </a:rPr>
              <a:t>Компания Внедренческий Центр «Софт Плюс», занимается программами 1С с 1999 года, в этом году нам исполнилось </a:t>
            </a:r>
            <a:r>
              <a:rPr lang="ru-RU" altLang="ru-RU" dirty="0" smtClean="0">
                <a:cs typeface="Arial" panose="020B0604020202020204" pitchFamily="34" charset="0"/>
              </a:rPr>
              <a:t>18 </a:t>
            </a:r>
            <a:r>
              <a:rPr lang="ru-RU" altLang="ru-RU" dirty="0">
                <a:cs typeface="Arial" panose="020B0604020202020204" pitchFamily="34" charset="0"/>
              </a:rPr>
              <a:t>лет</a:t>
            </a:r>
            <a:r>
              <a:rPr lang="ru-RU" altLang="ru-RU" dirty="0" smtClean="0">
                <a:cs typeface="Arial" panose="020B0604020202020204" pitchFamily="34" charset="0"/>
              </a:rPr>
              <a:t>. </a:t>
            </a:r>
            <a:endParaRPr lang="ru-RU" altLang="ru-RU" dirty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cs typeface="Arial" panose="020B0604020202020204" pitchFamily="34" charset="0"/>
              </a:rPr>
              <a:t>За это время мы себя зарекомендовали как надежного помощника как для бухгалтеров, так и для </a:t>
            </a:r>
            <a:r>
              <a:rPr lang="ru-RU" altLang="ru-RU" dirty="0" smtClean="0">
                <a:cs typeface="Arial" panose="020B0604020202020204" pitchFamily="34" charset="0"/>
              </a:rPr>
              <a:t>руководителей и владельцев предприятий.</a:t>
            </a:r>
            <a:endParaRPr lang="ru-RU" altLang="ru-RU" dirty="0">
              <a:cs typeface="Arial" panose="020B0604020202020204" pitchFamily="34" charset="0"/>
            </a:endParaRPr>
          </a:p>
          <a:p>
            <a:pPr eaLnBrk="1" hangingPunct="1"/>
            <a:endParaRPr lang="ru-RU" altLang="ru-RU" dirty="0">
              <a:cs typeface="Arial" panose="020B0604020202020204" pitchFamily="34" charset="0"/>
            </a:endParaRPr>
          </a:p>
          <a:p>
            <a:r>
              <a:rPr lang="ru-RU" altLang="ru-RU" dirty="0" smtClean="0">
                <a:cs typeface="Arial" panose="020B0604020202020204" pitchFamily="34" charset="0"/>
              </a:rPr>
              <a:t>Нам интересно помогать</a:t>
            </a:r>
            <a:r>
              <a:rPr lang="ru-RU" altLang="ru-RU" baseline="0" dirty="0" smtClean="0">
                <a:cs typeface="Arial" panose="020B0604020202020204" pitchFamily="34" charset="0"/>
              </a:rPr>
              <a:t> вам осваивать новые ИТ технологии, облегчать Вам жизнь, перекладывая рутинную работу на программное обеспечение.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В этом году мы активно ведем работу на крупных предприятиях нашего города. В настоящий момент мы ведем 3 проекта по внедрению программ </a:t>
            </a:r>
            <a:r>
              <a:rPr lang="en-US" altLang="ru-RU" baseline="0" dirty="0" smtClean="0">
                <a:cs typeface="Arial" panose="020B0604020202020204" pitchFamily="34" charset="0"/>
              </a:rPr>
              <a:t>ERP</a:t>
            </a:r>
            <a:r>
              <a:rPr lang="ru-RU" altLang="ru-RU" baseline="0" dirty="0" smtClean="0">
                <a:cs typeface="Arial" panose="020B0604020202020204" pitchFamily="34" charset="0"/>
              </a:rPr>
              <a:t>, 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были успешно выполнены переводы крупных организаций численностью более 700 человек с Зарплаты версии 2.5 на 3.1, интегрированы электронные проходные с автоматическим заполнением табелей учета рабочего времени на основании пропускной системы предприятий.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Сейчас мы активно занимаемся интеграцией с </a:t>
            </a:r>
            <a:r>
              <a:rPr lang="en-US" altLang="ru-RU" baseline="0" dirty="0" smtClean="0">
                <a:cs typeface="Arial" panose="020B0604020202020204" pitchFamily="34" charset="0"/>
              </a:rPr>
              <a:t>EDI </a:t>
            </a:r>
            <a:r>
              <a:rPr lang="ru-RU" altLang="ru-RU" baseline="0" dirty="0" smtClean="0">
                <a:cs typeface="Arial" panose="020B0604020202020204" pitchFamily="34" charset="0"/>
              </a:rPr>
              <a:t>обменами с крупными торговыми сетями.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792322-B80D-47ED-8F29-EB8091E48CD5}" type="slidenum">
              <a:rPr lang="ru-RU" altLang="ru-RU" sz="1200" smtClean="0">
                <a:latin typeface="Times New Roman" panose="02020603050405020304" pitchFamily="18" charset="0"/>
              </a:rPr>
              <a:pPr/>
              <a:t>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5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cs typeface="Arial" panose="020B0604020202020204" pitchFamily="34" charset="0"/>
              </a:rPr>
              <a:t>У нас</a:t>
            </a:r>
            <a:r>
              <a:rPr lang="ru-RU" altLang="ru-RU" baseline="0" dirty="0" smtClean="0">
                <a:cs typeface="Arial" panose="020B0604020202020204" pitchFamily="34" charset="0"/>
              </a:rPr>
              <a:t> организовано отдельное подразделение </a:t>
            </a:r>
            <a:r>
              <a:rPr lang="ru-RU" altLang="ru-RU" dirty="0" smtClean="0">
                <a:cs typeface="Arial" panose="020B0604020202020204" pitchFamily="34" charset="0"/>
              </a:rPr>
              <a:t>центра сопровождения, в рамках которого  мы оказываем самое большое количество сервисов по заключенным договорам регулярного сопровождения.</a:t>
            </a:r>
            <a:r>
              <a:rPr lang="ru-RU" altLang="ru-RU" baseline="0" dirty="0" smtClean="0">
                <a:cs typeface="Arial" panose="020B0604020202020204" pitchFamily="34" charset="0"/>
              </a:rPr>
              <a:t> </a:t>
            </a:r>
          </a:p>
          <a:p>
            <a:r>
              <a:rPr lang="ru-RU" altLang="ru-RU" baseline="0" dirty="0" smtClean="0">
                <a:cs typeface="Arial" panose="020B0604020202020204" pitchFamily="34" charset="0"/>
              </a:rPr>
              <a:t>Нами разработаны тарифы, благодаря которым </a:t>
            </a:r>
            <a:r>
              <a:rPr lang="ru-RU" altLang="ru-RU" dirty="0" smtClean="0">
                <a:cs typeface="Arial" panose="020B0604020202020204" pitchFamily="34" charset="0"/>
              </a:rPr>
              <a:t> вы можете подобрать для себя наиболее подходящий. </a:t>
            </a:r>
          </a:p>
          <a:p>
            <a:endParaRPr lang="ru-RU" altLang="ru-RU" dirty="0" smtClean="0">
              <a:cs typeface="Arial" panose="020B0604020202020204" pitchFamily="34" charset="0"/>
            </a:endParaRPr>
          </a:p>
          <a:p>
            <a:r>
              <a:rPr lang="ru-RU" altLang="ru-RU" dirty="0" smtClean="0">
                <a:cs typeface="Arial" panose="020B0604020202020204" pitchFamily="34" charset="0"/>
              </a:rPr>
              <a:t>Уточнить информацию о действующем вашем тарифе вы можете обратившись к закрепленному менеджеру или непосредственно к руководителю отдела.</a:t>
            </a:r>
          </a:p>
          <a:p>
            <a:r>
              <a:rPr lang="ru-RU" altLang="ru-RU" dirty="0" smtClean="0">
                <a:cs typeface="Arial" panose="020B0604020202020204" pitchFamily="34" charset="0"/>
              </a:rPr>
              <a:t>По вопросам заключения договоров</a:t>
            </a:r>
            <a:r>
              <a:rPr lang="ru-RU" altLang="ru-RU" baseline="0" dirty="0" smtClean="0">
                <a:cs typeface="Arial" panose="020B0604020202020204" pitchFamily="34" charset="0"/>
              </a:rPr>
              <a:t> с нами, вы можете зафиксировать вопрос в анкете, которая находиться у вас в раздаточном материале, или отправив нам письмо с темой «от участника семинара» и далее запрос о интересующей вас теме. Мы будем рады обсудить с вами варианты сотрудничества.</a:t>
            </a:r>
            <a:endParaRPr lang="ru-RU" altLang="ru-RU" dirty="0" smtClean="0">
              <a:cs typeface="Arial" panose="020B0604020202020204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A75742-4DF5-426E-AB22-DAB4DA52A80A}" type="slidenum">
              <a:rPr lang="ru-RU" altLang="ru-RU" sz="1200" smtClean="0">
                <a:latin typeface="Times New Roman" panose="02020603050405020304" pitchFamily="18" charset="0"/>
              </a:rPr>
              <a:pPr/>
              <a:t>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5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Хочу представить вам тариф привилегия, в рамках которого мы готовы предоставить вам эксклюзивные возможности по сопровождению</a:t>
            </a:r>
            <a:r>
              <a:rPr lang="ru-RU" altLang="ru-RU" baseline="0" dirty="0" smtClean="0">
                <a:cs typeface="Arial" panose="020B0604020202020204" pitchFamily="34" charset="0"/>
              </a:rPr>
              <a:t> программы.</a:t>
            </a:r>
          </a:p>
          <a:p>
            <a:pPr eaLnBrk="1" hangingPunct="1"/>
            <a:r>
              <a:rPr lang="ru-RU" altLang="ru-RU" baseline="0" dirty="0" smtClean="0">
                <a:cs typeface="Arial" panose="020B0604020202020204" pitchFamily="34" charset="0"/>
              </a:rPr>
              <a:t>Если интересно рассмотреть данный вариант, пишите запрос в анкете, и мы в числе первых свяжемся с вами уже завтра с утра.</a:t>
            </a:r>
          </a:p>
          <a:p>
            <a:pPr eaLnBrk="1" hangingPunct="1"/>
            <a:endParaRPr lang="ru-RU" altLang="ru-RU" baseline="0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ru-RU" altLang="ru-RU" baseline="0" dirty="0" smtClean="0">
                <a:cs typeface="Arial" panose="020B0604020202020204" pitchFamily="34" charset="0"/>
              </a:rPr>
              <a:t>Есть отдельные тарифы для торговых предприятий, розничных, предприятий здравоохранения, образования, сельского хозяйства.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7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Впереди нас ждет много</a:t>
            </a:r>
            <a:r>
              <a:rPr lang="ru-RU" altLang="ru-RU" baseline="0" dirty="0" smtClean="0">
                <a:cs typeface="Arial" panose="020B0604020202020204" pitchFamily="34" charset="0"/>
              </a:rPr>
              <a:t> изменений как по онлайн-кассам, так и по новой маркировке других товаров, поэтому мы с вами должны быть в курсе самых важных тем и результатов по уже текущим законам.</a:t>
            </a:r>
          </a:p>
          <a:p>
            <a:pPr eaLnBrk="1" hangingPunct="1"/>
            <a:endParaRPr lang="ru-RU" altLang="ru-RU" baseline="0" dirty="0" smtClean="0">
              <a:cs typeface="Arial" panose="020B0604020202020204" pitchFamily="34" charset="0"/>
            </a:endParaRPr>
          </a:p>
          <a:p>
            <a:r>
              <a:rPr lang="ru-RU" dirty="0" smtClean="0"/>
              <a:t>2 новых закона: </a:t>
            </a:r>
          </a:p>
          <a:p>
            <a:r>
              <a:rPr lang="ru-RU" b="1" dirty="0" smtClean="0"/>
              <a:t>337 ФЗ – отсрочка по применению онлайн касс до 01.07.2019  </a:t>
            </a:r>
            <a:r>
              <a:rPr lang="ru-RU" dirty="0" smtClean="0"/>
              <a:t>организации и ИП на ЕНВД (кроме розничной торговли и общественного питания)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ИП на ЕНВД без наемных сотрудников, осуществляющие розничную торговлю и услуги по общественному питанию. Если принимает сотрудника, то в течении 30 дней обязан подключить онлайн-кассу!!!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ИП на ПСН (кроме розничной торговли и общественного питания)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Организации и ИП оказывающие услуги и выдающие БСО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Вендинг</a:t>
            </a:r>
            <a:r>
              <a:rPr lang="ru-RU" dirty="0" smtClean="0"/>
              <a:t> (</a:t>
            </a:r>
            <a:r>
              <a:rPr lang="ru-RU" dirty="0" err="1" smtClean="0"/>
              <a:t>самозанятые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b="1" dirty="0" smtClean="0"/>
              <a:t>349-ФЗ – налоговый вычет 18000 для ИП</a:t>
            </a:r>
          </a:p>
          <a:p>
            <a:pPr eaLnBrk="1" hangingPunct="1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9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По результатам работы в рамках 54-ФЗ </a:t>
            </a:r>
          </a:p>
          <a:p>
            <a:endParaRPr lang="ru-RU" b="1" dirty="0" smtClean="0"/>
          </a:p>
          <a:p>
            <a:r>
              <a:rPr lang="ru-RU" b="1" dirty="0" smtClean="0"/>
              <a:t>За 2017 год подключено 1,5 млн ККТ (ФНС ожидало 1,15 млн)</a:t>
            </a:r>
          </a:p>
          <a:p>
            <a:endParaRPr lang="ru-RU" b="1" dirty="0" smtClean="0"/>
          </a:p>
          <a:p>
            <a:r>
              <a:rPr lang="ru-RU" dirty="0" smtClean="0"/>
              <a:t>Ошиблись в планировании на 20-30 процентов, что вызвало дефицит ФН в пиковый период.</a:t>
            </a:r>
          </a:p>
          <a:p>
            <a:endParaRPr lang="ru-RU" dirty="0" smtClean="0"/>
          </a:p>
          <a:p>
            <a:r>
              <a:rPr lang="ru-RU" dirty="0" smtClean="0"/>
              <a:t>К 01.07.2018 году ожидается второй поток, поэтому необходимо заранее продумывать и оформлять </a:t>
            </a:r>
            <a:r>
              <a:rPr lang="ru-RU" dirty="0" err="1" smtClean="0"/>
              <a:t>предзаказы</a:t>
            </a:r>
            <a:r>
              <a:rPr lang="ru-RU" dirty="0" smtClean="0"/>
              <a:t> на ККТ.</a:t>
            </a:r>
          </a:p>
          <a:p>
            <a:endParaRPr lang="ru-RU" dirty="0" smtClean="0"/>
          </a:p>
          <a:p>
            <a:r>
              <a:rPr lang="ru-RU" dirty="0" smtClean="0"/>
              <a:t> Уже сейчас прием заказов идет на апрель 2018 года, т.к. январские праздники на носу, далее новый год в Китае (3 недели февраля).</a:t>
            </a:r>
          </a:p>
          <a:p>
            <a:endParaRPr lang="ru-RU" dirty="0" smtClean="0"/>
          </a:p>
          <a:p>
            <a:r>
              <a:rPr lang="ru-RU" dirty="0" smtClean="0"/>
              <a:t>Рынок ККТ: 39% </a:t>
            </a:r>
            <a:r>
              <a:rPr lang="ru-RU" dirty="0" err="1" smtClean="0"/>
              <a:t>Атол</a:t>
            </a:r>
            <a:r>
              <a:rPr lang="ru-RU" dirty="0" smtClean="0"/>
              <a:t>; 23 % - </a:t>
            </a:r>
            <a:r>
              <a:rPr lang="ru-RU" dirty="0" err="1" smtClean="0"/>
              <a:t>ШтрихМ</a:t>
            </a:r>
            <a:r>
              <a:rPr lang="ru-RU" dirty="0" smtClean="0"/>
              <a:t>; 6%- </a:t>
            </a:r>
            <a:r>
              <a:rPr lang="ru-RU" dirty="0" err="1" smtClean="0"/>
              <a:t>ВикиПринт</a:t>
            </a:r>
            <a:r>
              <a:rPr lang="ru-RU" dirty="0" smtClean="0"/>
              <a:t>; 6%-</a:t>
            </a:r>
            <a:r>
              <a:rPr lang="ru-RU" dirty="0" err="1" smtClean="0"/>
              <a:t>Эвотор</a:t>
            </a:r>
            <a:r>
              <a:rPr lang="ru-RU" dirty="0" smtClean="0"/>
              <a:t>, остальные по 1-2 % прочие 36 производителей ККТ.</a:t>
            </a:r>
          </a:p>
          <a:p>
            <a:pPr eaLnBrk="1" hangingPunct="1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cs typeface="Arial" panose="020B0604020202020204" pitchFamily="34" charset="0"/>
              </a:rPr>
              <a:t>Отличительной особенностью решения </a:t>
            </a:r>
            <a:r>
              <a:rPr lang="ru-RU" altLang="ru-RU" dirty="0" err="1" smtClean="0">
                <a:cs typeface="Arial" panose="020B0604020202020204" pitchFamily="34" charset="0"/>
              </a:rPr>
              <a:t>Эвотор</a:t>
            </a:r>
            <a:r>
              <a:rPr lang="ru-RU" altLang="ru-RU" dirty="0" smtClean="0">
                <a:cs typeface="Arial" panose="020B0604020202020204" pitchFamily="34" charset="0"/>
              </a:rPr>
              <a:t> является Смарт-терминал, т.е. не надо покупать отдельно планшет или компьютер</a:t>
            </a:r>
            <a:r>
              <a:rPr lang="ru-RU" altLang="ru-RU" baseline="0" dirty="0" smtClean="0">
                <a:cs typeface="Arial" panose="020B0604020202020204" pitchFamily="34" charset="0"/>
              </a:rPr>
              <a:t> в магазин. Он и планшет, и </a:t>
            </a:r>
            <a:r>
              <a:rPr lang="ru-RU" altLang="ru-RU" baseline="0" dirty="0" err="1" smtClean="0">
                <a:cs typeface="Arial" panose="020B0604020202020204" pitchFamily="34" charset="0"/>
              </a:rPr>
              <a:t>ккт</a:t>
            </a:r>
            <a:r>
              <a:rPr lang="ru-RU" altLang="ru-RU" baseline="0" dirty="0" smtClean="0">
                <a:cs typeface="Arial" panose="020B0604020202020204" pitchFamily="34" charset="0"/>
              </a:rPr>
              <a:t> со встроенным фискальным </a:t>
            </a:r>
            <a:r>
              <a:rPr lang="ru-RU" altLang="ru-RU" baseline="0" dirty="0" err="1" smtClean="0">
                <a:cs typeface="Arial" panose="020B0604020202020204" pitchFamily="34" charset="0"/>
              </a:rPr>
              <a:t>наколпителем</a:t>
            </a:r>
            <a:r>
              <a:rPr lang="ru-RU" altLang="ru-RU" baseline="0" dirty="0" smtClean="0">
                <a:cs typeface="Arial" panose="020B0604020202020204" pitchFamily="34" charset="0"/>
              </a:rPr>
              <a:t>, и принтер чеков.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baseline="0" dirty="0" smtClean="0"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>
                <a:cs typeface="Arial" panose="020B0604020202020204" pitchFamily="34" charset="0"/>
              </a:rPr>
              <a:t> можете воспользоваться данным решением и заказать его у нас. Цены от 26 тысяч рублей, в зависимости от вида торговли, обращайтесь мы вам сделаем предварительный расчет.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1" hangingPunct="1"/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8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На слайде представлены ККТ </a:t>
            </a:r>
            <a:r>
              <a:rPr lang="ru-RU" altLang="ru-RU" dirty="0" err="1" smtClean="0">
                <a:cs typeface="Arial" panose="020B0604020202020204" pitchFamily="34" charset="0"/>
              </a:rPr>
              <a:t>Атола</a:t>
            </a:r>
            <a:r>
              <a:rPr lang="ru-RU" altLang="ru-RU" dirty="0" smtClean="0">
                <a:cs typeface="Arial" panose="020B0604020202020204" pitchFamily="34" charset="0"/>
              </a:rPr>
              <a:t>, </a:t>
            </a:r>
            <a:r>
              <a:rPr lang="ru-RU" altLang="ru-RU" dirty="0" err="1" smtClean="0">
                <a:cs typeface="Arial" panose="020B0604020202020204" pitchFamily="34" charset="0"/>
              </a:rPr>
              <a:t>Штиха</a:t>
            </a:r>
            <a:r>
              <a:rPr lang="ru-RU" altLang="ru-RU" dirty="0" smtClean="0">
                <a:cs typeface="Arial" panose="020B0604020202020204" pitchFamily="34" charset="0"/>
              </a:rPr>
              <a:t> и </a:t>
            </a:r>
            <a:r>
              <a:rPr lang="ru-RU" altLang="ru-RU" dirty="0" err="1" smtClean="0">
                <a:cs typeface="Arial" panose="020B0604020202020204" pitchFamily="34" charset="0"/>
              </a:rPr>
              <a:t>ВикиПринт</a:t>
            </a:r>
            <a:r>
              <a:rPr lang="ru-RU" altLang="ru-RU" dirty="0" smtClean="0">
                <a:cs typeface="Arial" panose="020B0604020202020204" pitchFamily="34" charset="0"/>
              </a:rPr>
              <a:t>. К ним требуется подключение 1С:Розницы, наличие рабочего места (планшет, ноутбук, компьютер).</a:t>
            </a:r>
          </a:p>
          <a:p>
            <a:pPr eaLnBrk="1" hangingPunct="1"/>
            <a:r>
              <a:rPr lang="ru-RU" altLang="ru-RU" dirty="0" smtClean="0">
                <a:cs typeface="Arial" panose="020B0604020202020204" pitchFamily="34" charset="0"/>
              </a:rPr>
              <a:t>Так же все модели после нового года будут представлены у</a:t>
            </a:r>
            <a:r>
              <a:rPr lang="ru-RU" altLang="ru-RU" baseline="0" dirty="0" smtClean="0">
                <a:cs typeface="Arial" panose="020B0604020202020204" pitchFamily="34" charset="0"/>
              </a:rPr>
              <a:t> нас на витрине. Можете запросить расчет и произвести </a:t>
            </a:r>
            <a:r>
              <a:rPr lang="ru-RU" altLang="ru-RU" baseline="0" dirty="0" err="1" smtClean="0">
                <a:cs typeface="Arial" panose="020B0604020202020204" pitchFamily="34" charset="0"/>
              </a:rPr>
              <a:t>предзаказ</a:t>
            </a:r>
            <a:r>
              <a:rPr lang="ru-RU" altLang="ru-RU" baseline="0" dirty="0" smtClean="0">
                <a:cs typeface="Arial" panose="020B0604020202020204" pitchFamily="34" charset="0"/>
              </a:rPr>
              <a:t>.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4854B-5664-4895-95DC-3B9F3B4EBC18}" type="slidenum">
              <a:rPr lang="ru-RU" altLang="ru-RU" sz="1200" smtClean="0">
                <a:latin typeface="Times New Roman" panose="02020603050405020304" pitchFamily="18" charset="0"/>
              </a:rPr>
              <a:pPr/>
              <a:t>9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779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65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4763" y="836613"/>
            <a:ext cx="1817687" cy="55451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3" y="836613"/>
            <a:ext cx="5302250" cy="5545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919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" name="Picture 18" descr="обложк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8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E93A-B372-4F6A-BF8C-866C4E4DE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86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10D1-B73E-464B-A5FC-233A98004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88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4338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700213"/>
            <a:ext cx="4244975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320B-46DE-4888-AC5F-AAA3EEA41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933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6531-E544-4A32-85C8-37B7546D4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59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7C65-92C8-44FC-B09B-C47FCB092E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11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CA715-A9C2-4ADB-894F-8A628B8A1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05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90A5-0E68-423B-9AAE-32BABA29B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2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3234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0ABD-4566-42F7-9E5B-0EEE362D4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282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9812-1868-4683-8304-4621EED3F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029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7663" y="152400"/>
            <a:ext cx="2159000" cy="47164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29363" cy="4716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0B3A-BD8B-40B0-BD74-CA30998DD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21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132138" y="1052513"/>
            <a:ext cx="4249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800" b="1">
                <a:solidFill>
                  <a:srgbClr val="D9241C"/>
                </a:solidFill>
              </a:rPr>
              <a:t>Единый семинар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132138" y="1484313"/>
            <a:ext cx="3960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1600">
                <a:solidFill>
                  <a:srgbClr val="800000"/>
                </a:solidFill>
              </a:rPr>
              <a:t>14 декабря 2016 года</a:t>
            </a: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1476375" y="2205038"/>
            <a:ext cx="6624638" cy="2592387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2275" y="4797425"/>
            <a:ext cx="6400800" cy="863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407280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3185-5D7E-448C-A73A-6952FEB3A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748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41B7-C1DE-4739-A4EB-2D0BDD201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45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BEEA1-CDA9-4EDA-84E0-0481ECD61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9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22113-C050-4791-926A-946A2E02B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91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126D-C450-4583-AD4D-11C6E5EE4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366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4C2A-E318-4B9C-A018-191C6ED7CE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255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535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6C1E-E34D-4D99-B5F8-E76DDA83A8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64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A348-A113-47E0-9BF9-CCBD75CCC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068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B68A-BA5F-41CE-9CEF-79391BEDD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09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187325"/>
            <a:ext cx="2232025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187325"/>
            <a:ext cx="6543675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09DD-F03F-43F8-B039-E62172FF8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510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975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121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1671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830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3500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317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0113" y="1557338"/>
            <a:ext cx="35591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35607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9956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4094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7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1470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882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792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1950" y="1825625"/>
            <a:ext cx="2057400" cy="43513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25625"/>
            <a:ext cx="6019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691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963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624638" cy="5667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6385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76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41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704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57338"/>
            <a:ext cx="727233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836613"/>
            <a:ext cx="6624638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 userDrawn="1"/>
        </p:nvGrpSpPr>
        <p:grpSpPr bwMode="auto">
          <a:xfrm>
            <a:off x="250825" y="0"/>
            <a:ext cx="8713788" cy="6597650"/>
            <a:chOff x="158" y="0"/>
            <a:chExt cx="5489" cy="4156"/>
          </a:xfrm>
        </p:grpSpPr>
        <p:sp>
          <p:nvSpPr>
            <p:cNvPr id="3080" name="Line 2"/>
            <p:cNvSpPr>
              <a:spLocks noChangeShapeType="1"/>
            </p:cNvSpPr>
            <p:nvPr userDrawn="1"/>
          </p:nvSpPr>
          <p:spPr bwMode="auto">
            <a:xfrm flipV="1">
              <a:off x="295" y="0"/>
              <a:ext cx="0" cy="415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81" name="Line 10"/>
            <p:cNvSpPr>
              <a:spLocks noChangeShapeType="1"/>
            </p:cNvSpPr>
            <p:nvPr userDrawn="1"/>
          </p:nvSpPr>
          <p:spPr bwMode="auto">
            <a:xfrm flipH="1">
              <a:off x="158" y="371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82" name="Line 11"/>
            <p:cNvSpPr>
              <a:spLocks noChangeShapeType="1"/>
            </p:cNvSpPr>
            <p:nvPr userDrawn="1"/>
          </p:nvSpPr>
          <p:spPr bwMode="auto">
            <a:xfrm flipH="1">
              <a:off x="158" y="663"/>
              <a:ext cx="548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4076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52400"/>
            <a:ext cx="7021512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45238"/>
            <a:ext cx="571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8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fld id="{6C614D8B-2CAC-4437-B172-111AD7EE2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8" name="Line 15"/>
          <p:cNvSpPr>
            <a:spLocks noChangeShapeType="1"/>
          </p:cNvSpPr>
          <p:nvPr userDrawn="1"/>
        </p:nvSpPr>
        <p:spPr bwMode="auto">
          <a:xfrm>
            <a:off x="468313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3079" name="Picture 2" descr="C:\Users\Fomin_D\Desktop\1C_Shlepok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5575"/>
            <a:ext cx="179863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292929"/>
          </a:solidFill>
          <a:latin typeface="Arial" charset="0"/>
          <a:cs typeface="Arial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Font typeface="Arial" panose="020B0604020202020204" pitchFamily="34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80975" algn="l" rtl="0" eaLnBrk="0" fontAlgn="base" hangingPunct="0">
        <a:spcBef>
          <a:spcPct val="20000"/>
        </a:spcBef>
        <a:spcAft>
          <a:spcPct val="30000"/>
        </a:spcAft>
        <a:buClr>
          <a:schemeClr val="folHlink"/>
        </a:buClr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536575" indent="-1905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cs typeface="+mn-cs"/>
        </a:defRPr>
      </a:lvl3pPr>
      <a:lvl4pPr marL="709613" indent="-17145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cs typeface="+mn-cs"/>
        </a:defRPr>
      </a:lvl4pPr>
      <a:lvl5pPr marL="876300" indent="-1619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5pPr>
      <a:lvl6pPr marL="13335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6pPr>
      <a:lvl7pPr marL="17907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7pPr>
      <a:lvl8pPr marL="22479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8pPr>
      <a:lvl9pPr marL="2705100" indent="-161925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rgbClr val="29292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Layer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87325"/>
            <a:ext cx="532923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53667" name="Rectangle 6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68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42188105-EA07-4072-8A6D-1C416CCDF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6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17" r:id="rId12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 kern="1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 kern="1200">
          <a:solidFill>
            <a:srgbClr val="5B091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kern="1200">
          <a:solidFill>
            <a:srgbClr val="5B091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 kern="1200">
          <a:solidFill>
            <a:srgbClr val="5B091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 kern="1200">
          <a:solidFill>
            <a:srgbClr val="5B091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415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9" descr="Светлый диагональный 2"/>
          <p:cNvSpPr>
            <a:spLocks noChangeArrowheads="1"/>
          </p:cNvSpPr>
          <p:nvPr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sz="2400">
                <a:solidFill>
                  <a:schemeClr val="bg1"/>
                </a:solidFill>
              </a:rPr>
              <a:t>Это место оставлять пустым!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1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5" Type="http://schemas.openxmlformats.org/officeDocument/2006/relationships/image" Target="../media/image13.pn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73610"/>
            <a:ext cx="6840538" cy="575568"/>
          </a:xfrm>
        </p:spPr>
        <p:txBody>
          <a:bodyPr/>
          <a:lstStyle/>
          <a:p>
            <a:r>
              <a:rPr lang="en-US" altLang="ru-RU" sz="2800" dirty="0">
                <a:solidFill>
                  <a:srgbClr val="FF0000"/>
                </a:solidFill>
              </a:rPr>
              <a:t/>
            </a:r>
            <a:br>
              <a:rPr lang="en-US" altLang="ru-RU" sz="2800" dirty="0">
                <a:solidFill>
                  <a:srgbClr val="FF0000"/>
                </a:solidFill>
              </a:rPr>
            </a:br>
            <a:r>
              <a:rPr lang="ru-RU" altLang="ru-RU" sz="4000" dirty="0">
                <a:solidFill>
                  <a:srgbClr val="FF0000"/>
                </a:solidFill>
              </a:rPr>
              <a:t>Всероссийский </a:t>
            </a:r>
            <a:br>
              <a:rPr lang="ru-RU" altLang="ru-RU" sz="4000" dirty="0">
                <a:solidFill>
                  <a:srgbClr val="FF0000"/>
                </a:solidFill>
              </a:rPr>
            </a:br>
            <a:r>
              <a:rPr lang="ru-RU" altLang="ru-RU" sz="4000" dirty="0">
                <a:solidFill>
                  <a:srgbClr val="FF0000"/>
                </a:solidFill>
              </a:rPr>
              <a:t>Зимний Единый </a:t>
            </a:r>
            <a:br>
              <a:rPr lang="ru-RU" altLang="ru-RU" sz="4000" dirty="0">
                <a:solidFill>
                  <a:srgbClr val="FF0000"/>
                </a:solidFill>
              </a:rPr>
            </a:br>
            <a:r>
              <a:rPr lang="ru-RU" altLang="ru-RU" sz="4000" dirty="0">
                <a:solidFill>
                  <a:srgbClr val="FF0000"/>
                </a:solidFill>
              </a:rPr>
              <a:t>Семинар 1С</a:t>
            </a:r>
            <a:br>
              <a:rPr lang="ru-RU" altLang="ru-RU" sz="4000" dirty="0">
                <a:solidFill>
                  <a:srgbClr val="FF0000"/>
                </a:solidFill>
              </a:rPr>
            </a:br>
            <a:r>
              <a:rPr lang="ru-RU" altLang="ru-RU" sz="2800" dirty="0">
                <a:solidFill>
                  <a:srgbClr val="FF0000"/>
                </a:solidFill>
              </a:rPr>
              <a:t/>
            </a:r>
            <a:br>
              <a:rPr lang="ru-RU" altLang="ru-RU" sz="2800" dirty="0">
                <a:solidFill>
                  <a:srgbClr val="FF0000"/>
                </a:solidFill>
              </a:rPr>
            </a:br>
            <a:r>
              <a:rPr lang="ru-RU" altLang="ru-RU" sz="2800" dirty="0">
                <a:solidFill>
                  <a:srgbClr val="FF0000"/>
                </a:solidFill>
              </a:rPr>
              <a:t/>
            </a:r>
            <a:br>
              <a:rPr lang="ru-RU" altLang="ru-RU" sz="2800" dirty="0">
                <a:solidFill>
                  <a:srgbClr val="FF0000"/>
                </a:solidFill>
              </a:rPr>
            </a:br>
            <a:r>
              <a:rPr lang="ru-RU" altLang="ru-RU" sz="2800" dirty="0">
                <a:solidFill>
                  <a:srgbClr val="FF0000"/>
                </a:solidFill>
              </a:rPr>
              <a:t/>
            </a:r>
            <a:br>
              <a:rPr lang="ru-RU" altLang="ru-RU" sz="2800" dirty="0">
                <a:solidFill>
                  <a:srgbClr val="FF0000"/>
                </a:solidFill>
              </a:rPr>
            </a:br>
            <a:endParaRPr lang="ru-RU" alt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/>
          <a:stretch/>
        </p:blipFill>
        <p:spPr>
          <a:xfrm>
            <a:off x="5076056" y="1880332"/>
            <a:ext cx="3770856" cy="2808312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5210656"/>
            <a:ext cx="5903912" cy="431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dirty="0"/>
              <a:t>Эсмонтова Мария </a:t>
            </a:r>
            <a:r>
              <a:rPr lang="ru-RU" altLang="ru-RU" b="1" dirty="0" smtClean="0"/>
              <a:t>Александровна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dirty="0" smtClean="0"/>
              <a:t>Исполнительный директор Внедренческого Центра Софт Плюс</a:t>
            </a:r>
            <a:endParaRPr lang="ru-RU" alt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33265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</a:rPr>
              <a:t>Внедренческий Центр «Софт Плюс»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31853" r="17905" b="33548"/>
          <a:stretch/>
        </p:blipFill>
        <p:spPr bwMode="auto">
          <a:xfrm>
            <a:off x="1619086" y="203018"/>
            <a:ext cx="2017395" cy="961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4316" y="583813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54 – ФЗ Онлайн кассы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2551" y="1223897"/>
            <a:ext cx="82561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Уже в продаже доступны:</a:t>
            </a:r>
          </a:p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 ФН на 36 месяцев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 ФН на 13 месяцев</a:t>
            </a:r>
          </a:p>
          <a:p>
            <a:endParaRPr lang="ru-RU" dirty="0"/>
          </a:p>
          <a:p>
            <a:r>
              <a:rPr lang="ru-RU" sz="1800" dirty="0"/>
              <a:t>Особенности фискального накопителя со сроком эксплуатации – 36 месяцев:</a:t>
            </a:r>
          </a:p>
          <a:p>
            <a:r>
              <a:rPr lang="ru-RU" sz="1800" dirty="0"/>
              <a:t>Главным отличием нового накопителя является продленный срок службы – 36 месяцев (3 года). Это позволит организациям, обязанным применять данные фискальные накопители, производить их замену раз в 3 года, вместо ежегодной перерегистрации, как это было с ЭКЛЗ и в отличие от блоков 1 исполнения, рассчитанных на 13 месяцев работы.</a:t>
            </a:r>
          </a:p>
          <a:p>
            <a:r>
              <a:rPr lang="ru-RU" sz="1800" dirty="0"/>
              <a:t>Кассовая техника способна работать с фискальными накопителями как на 13, так и на 36 месяцев. Поэтому если Ваша организация использует «ФН-1» версии на 13 месяцев, то можете не переживать, что вновь потребуются доработки касс, при переходе на версию блока с большим сроком службы.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6081" y="1884894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ФГИС Меркурий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2551" y="1722487"/>
            <a:ext cx="8256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Проект о переносе сроков обязательного применения "Меркурия" принят во втором </a:t>
            </a:r>
            <a:r>
              <a:rPr lang="ru-RU" b="1" dirty="0" smtClean="0"/>
              <a:t>чтении</a:t>
            </a:r>
          </a:p>
          <a:p>
            <a:endParaRPr lang="ru-RU" b="1" dirty="0"/>
          </a:p>
          <a:p>
            <a:r>
              <a:rPr lang="ru-RU" dirty="0"/>
              <a:t>15 декабря Государственная Дума приняла во втором чтении проект федерального закона № </a:t>
            </a:r>
            <a:r>
              <a:rPr lang="ru-RU" dirty="0" smtClean="0"/>
              <a:t>предусматривающий275075-7 </a:t>
            </a:r>
            <a:r>
              <a:rPr lang="ru-RU" dirty="0"/>
              <a:t>«О внесении изменений в статью 4 Федерального закона «О внесении изменений в Закон Российской Федерации «О ветеринарии» и отдельные законодательные акты Российской Федерации», </a:t>
            </a:r>
            <a:r>
              <a:rPr lang="ru-RU" dirty="0" smtClean="0"/>
              <a:t> </a:t>
            </a:r>
            <a:r>
              <a:rPr lang="ru-RU" dirty="0"/>
              <a:t>перенос сроков обязательного оформления ВСД в электронном виде на 1 июля 2018 года. Комитету Государственной Думы по аграрным вопросам было поручено доработать указанный законопроект с учетом принятых поправок и внести его на рассмотрение Государственной Думы в третьем чтении.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ШУБА ИС (Маркировка)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2" y="3230863"/>
            <a:ext cx="8260796" cy="39627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674" t="20603" r="47580" b="30623"/>
          <a:stretch/>
        </p:blipFill>
        <p:spPr>
          <a:xfrm>
            <a:off x="971599" y="1712283"/>
            <a:ext cx="7165967" cy="45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8137004" cy="12954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ПРОГРАММА НАШЕГО </a:t>
            </a:r>
            <a:r>
              <a:rPr lang="ru-RU" altLang="ru-RU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ЗИМНЕГО ВСЕРОССИЙСКОГО ЕДИНОГО СЕМИНАРА 1С, </a:t>
            </a:r>
            <a:endParaRPr lang="ru-RU" altLang="ru-RU" sz="3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Что нас ждет сегодня и в 2018 </a:t>
            </a:r>
            <a:endParaRPr lang="ru-RU" altLang="ru-RU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381000" y="1716456"/>
            <a:ext cx="540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Закевич </a:t>
            </a:r>
            <a:r>
              <a:rPr lang="ru-RU" sz="3200" b="1" dirty="0" smtClean="0">
                <a:solidFill>
                  <a:srgbClr val="C00000"/>
                </a:solidFill>
              </a:rPr>
              <a:t>Мария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altLang="ru-RU" sz="2400" dirty="0" smtClean="0"/>
          </a:p>
          <a:p>
            <a:endParaRPr lang="ru-RU" altLang="ru-RU" sz="2400" dirty="0"/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1С-Отчетность 2017, сервисы для проверки и подготовки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491652" y="4782901"/>
            <a:ext cx="8348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ru-RU" b="1" dirty="0">
                <a:solidFill>
                  <a:srgbClr val="C00000"/>
                </a:solidFill>
              </a:rPr>
              <a:t>Специалист </a:t>
            </a:r>
            <a:r>
              <a:rPr lang="ru-RU" b="1" dirty="0" smtClean="0">
                <a:solidFill>
                  <a:srgbClr val="C00000"/>
                </a:solidFill>
              </a:rPr>
              <a:t>отдела внедрения, занимается переводом и дальнейшим сопровождением по 1С: Зарплате и управлением персонала при переходе с 7.7 или 2.5 на 3.1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7566"/>
            <a:ext cx="2017951" cy="963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61362"/>
            <a:ext cx="2215791" cy="4218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16530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Поддержка программ 1С:ЗУП версии 2.5 (1С:ЗГУ 1.0) до 31.03.2018!!!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524668" y="5031660"/>
            <a:ext cx="83486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C00000"/>
                </a:solidFill>
              </a:rPr>
              <a:t>Налоговый </a:t>
            </a:r>
            <a:r>
              <a:rPr lang="ru-RU" altLang="ru-RU" b="1" dirty="0">
                <a:solidFill>
                  <a:srgbClr val="C00000"/>
                </a:solidFill>
              </a:rPr>
              <a:t>консультант, преподаватель Ульяновского государственного технического университета и Регионального финансово-экономического института, общественный представитель Уполномоченного по защите прав предпринимателей по налогам</a:t>
            </a:r>
          </a:p>
        </p:txBody>
      </p:sp>
      <p:pic>
        <p:nvPicPr>
          <p:cNvPr id="430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98775"/>
            <a:ext cx="2546221" cy="38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381000" y="1595308"/>
            <a:ext cx="51167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Герасимова </a:t>
            </a:r>
            <a:endParaRPr lang="ru-RU" alt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Людмила Ивановна, </a:t>
            </a:r>
          </a:p>
          <a:p>
            <a:endParaRPr lang="ru-RU" alt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Реформирование бухгалтерского учета, поддержка МСФО.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Изменения в 2018 году.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51430"/>
            <a:ext cx="20179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381000" y="1556792"/>
            <a:ext cx="457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C00000"/>
                </a:solidFill>
              </a:rPr>
              <a:t>Замашкина Ольга</a:t>
            </a:r>
            <a:r>
              <a:rPr lang="ru-RU" altLang="ru-RU" sz="2400" dirty="0" smtClean="0"/>
              <a:t>,</a:t>
            </a:r>
          </a:p>
          <a:p>
            <a:pPr algn="ctr"/>
            <a:r>
              <a:rPr lang="ru-RU" altLang="ru-RU" sz="2400" dirty="0" smtClean="0"/>
              <a:t> </a:t>
            </a:r>
          </a:p>
          <a:p>
            <a:pPr algn="ctr"/>
            <a:r>
              <a:rPr lang="ru-RU" altLang="ru-RU" sz="2400" dirty="0" smtClean="0"/>
              <a:t>Оперативный сервис для удаленного подключения к вашим базам 1С, для оперативной работы линии консультаций по вашим запросам, для оперативного информирования о выходе обновлений и планировании регламентных работ.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4868521" y="5517541"/>
            <a:ext cx="4427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0874"/>
            <a:ext cx="2017951" cy="96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/>
          <a:stretch/>
        </p:blipFill>
        <p:spPr>
          <a:xfrm>
            <a:off x="5587795" y="850609"/>
            <a:ext cx="2988990" cy="4722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057" y="6065399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Ведущий специалист центра сопровождения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29" y="1700416"/>
            <a:ext cx="4669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Саржанов Роберт, </a:t>
            </a:r>
          </a:p>
          <a:p>
            <a:pPr algn="ctr">
              <a:defRPr/>
            </a:pP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НДФЛ, страховые взносы: практика применения, ожидаемые изменения.</a:t>
            </a:r>
          </a:p>
          <a:p>
            <a:pPr algn="ctr">
              <a:defRPr/>
            </a:pP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Составление 6-НДФЛ, нужно ли проводить сопоставление при формировании 2-НДФЛ, налоговая карточка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81000" y="575362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Ведущий эксперт по налогообложению НДФЛ </a:t>
            </a:r>
          </a:p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в программных продуктах 1С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3072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801" r="42125" b="71001"/>
          <a:stretch>
            <a:fillRect/>
          </a:stretch>
        </p:blipFill>
        <p:spPr bwMode="auto">
          <a:xfrm>
            <a:off x="5076825" y="1968500"/>
            <a:ext cx="28638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05" y="354987"/>
            <a:ext cx="2017951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28" y="1700416"/>
            <a:ext cx="83763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Яковлева Нина Владимировна,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Мальцева Светлана Михайловна</a:t>
            </a:r>
          </a:p>
          <a:p>
            <a:pPr algn="ctr">
              <a:defRPr/>
            </a:pP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Электронный листок нетрудоспособности!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Взаимодействие с ФСС</a:t>
            </a: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85868" y="486916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Консультанты ГУ – УРО ФСС РФ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05" y="354987"/>
            <a:ext cx="20179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28" y="1700416"/>
            <a:ext cx="837633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Перерыв на 10 минут,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вы можете задать вопросы лекторам!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За данный перерыв мы делим вас на 2 секции (коммерческую и государственную)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Далее программы у нас тоже разбиваются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64623" y="504182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Используйте возможности чтобы задать вопросы лично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05" y="354987"/>
            <a:ext cx="20179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76872"/>
            <a:ext cx="4320530" cy="193985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Мы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рады приветствовать как наших старых и добрых друзей, так и новых, кто впервые присутствует на нашем семинаре.</a:t>
            </a:r>
          </a:p>
          <a:p>
            <a:pPr algn="ctr">
              <a:defRPr/>
            </a:pPr>
            <a:endParaRPr lang="ru-RU" sz="20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0648"/>
            <a:ext cx="2017951" cy="96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0360"/>
          <a:stretch/>
        </p:blipFill>
        <p:spPr>
          <a:xfrm>
            <a:off x="5004048" y="548680"/>
            <a:ext cx="3960440" cy="2947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402857" y="1700808"/>
            <a:ext cx="433709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err="1" smtClean="0">
                <a:solidFill>
                  <a:srgbClr val="C00000"/>
                </a:solidFill>
              </a:rPr>
              <a:t>Галеев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Марат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Исмагильевич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endParaRPr lang="ru-RU" altLang="ru-RU" sz="2400" dirty="0">
              <a:solidFill>
                <a:srgbClr val="C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Что нового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в онлайн-кассах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</a:rPr>
              <a:t>337 – ФЗ и 349 -ФЗ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altLang="ru-RU" sz="2400" dirty="0">
              <a:solidFill>
                <a:srgbClr val="C00000"/>
              </a:solidFill>
            </a:endParaRPr>
          </a:p>
          <a:p>
            <a:pPr algn="ctr"/>
            <a:endParaRPr lang="ru-RU" alt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главный государственный налоговый инспектор, сотрудник контрольного отдела управления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4739951" y="1728597"/>
            <a:ext cx="393650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Петропавловский Владислав, </a:t>
            </a:r>
          </a:p>
          <a:p>
            <a:endParaRPr lang="ru-RU" altLang="ru-RU" b="1" dirty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Новое в законодательстве по онлайн -кассам и как это реализовано в 1С</a:t>
            </a:r>
          </a:p>
          <a:p>
            <a:endParaRPr lang="ru-RU" altLang="ru-RU" b="1" dirty="0">
              <a:solidFill>
                <a:srgbClr val="000000"/>
              </a:solidFill>
            </a:endParaRP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endParaRPr lang="ru-RU" altLang="ru-RU" b="1" dirty="0">
              <a:solidFill>
                <a:srgbClr val="000000"/>
              </a:solidFill>
            </a:endParaRP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</a:rPr>
              <a:t>специалист линии консультаций центра сопровождения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2017951" cy="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6808" y="47021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Коммерческий сектор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76488" y="1380395"/>
            <a:ext cx="433709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Барыкин Иван</a:t>
            </a:r>
          </a:p>
          <a:p>
            <a:pPr algn="ctr"/>
            <a:endParaRPr lang="ru-RU" altLang="ru-RU" sz="2400" dirty="0">
              <a:solidFill>
                <a:srgbClr val="C0000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Закрытие 2017 года в бюджете</a:t>
            </a:r>
          </a:p>
          <a:p>
            <a:pPr algn="ctr"/>
            <a:endParaRPr lang="ru-RU" alt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ведущий специалист по бюджетному учету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4722507" y="1225226"/>
            <a:ext cx="393650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err="1" smtClean="0">
                <a:solidFill>
                  <a:srgbClr val="C00000"/>
                </a:solidFill>
              </a:rPr>
              <a:t>Секошина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Юлия, </a:t>
            </a:r>
          </a:p>
          <a:p>
            <a:endParaRPr lang="ru-RU" altLang="ru-RU" b="1" dirty="0">
              <a:solidFill>
                <a:srgbClr val="00000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Организация внутреннего контроля с соответствии с Постановлением Правительства</a:t>
            </a:r>
            <a:endParaRPr lang="ru-RU" altLang="ru-RU" dirty="0">
              <a:solidFill>
                <a:srgbClr val="000000"/>
              </a:solidFill>
            </a:endParaRP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специалист </a:t>
            </a:r>
            <a:r>
              <a:rPr lang="ru-RU" altLang="ru-RU" sz="2400" b="1" dirty="0">
                <a:solidFill>
                  <a:srgbClr val="C00000"/>
                </a:solidFill>
              </a:rPr>
              <a:t>по бюджетному учету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2017951" cy="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222973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Государственный сектор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301" y="4254088"/>
            <a:ext cx="1987468" cy="229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16401" r="29733" b="39500"/>
          <a:stretch/>
        </p:blipFill>
        <p:spPr>
          <a:xfrm>
            <a:off x="5796136" y="4254088"/>
            <a:ext cx="2160240" cy="24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78350"/>
            <a:ext cx="6480175" cy="566737"/>
          </a:xfrm>
        </p:spPr>
        <p:txBody>
          <a:bodyPr/>
          <a:lstStyle/>
          <a:p>
            <a:pPr algn="r"/>
            <a:r>
              <a:rPr lang="ru-RU" altLang="ru-RU" sz="2000" dirty="0">
                <a:solidFill>
                  <a:srgbClr val="FF3300"/>
                </a:solidFill>
                <a:latin typeface="Calibri" panose="020F0502020204030204" pitchFamily="34" charset="0"/>
              </a:rPr>
              <a:t/>
            </a:r>
            <a:br>
              <a:rPr lang="ru-RU" altLang="ru-RU" sz="2000" dirty="0">
                <a:solidFill>
                  <a:srgbClr val="FF3300"/>
                </a:solidFill>
                <a:latin typeface="Calibri" panose="020F0502020204030204" pitchFamily="34" charset="0"/>
              </a:rPr>
            </a:br>
            <a:endParaRPr lang="ru-RU" altLang="ru-RU" sz="2800" dirty="0"/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5782712" y="4071250"/>
            <a:ext cx="30009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C00000"/>
                </a:solidFill>
              </a:rPr>
              <a:t>Эксперт </a:t>
            </a:r>
            <a:r>
              <a:rPr lang="ru-RU" altLang="ru-RU" sz="2400" b="1" dirty="0">
                <a:solidFill>
                  <a:srgbClr val="C00000"/>
                </a:solidFill>
              </a:rPr>
              <a:t>–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консультант, руководитель проектов  Маслова </a:t>
            </a:r>
            <a:r>
              <a:rPr lang="ru-RU" altLang="ru-RU" sz="2400" b="1" dirty="0">
                <a:solidFill>
                  <a:srgbClr val="C00000"/>
                </a:solidFill>
              </a:rPr>
              <a:t>Илона</a:t>
            </a:r>
          </a:p>
        </p:txBody>
      </p:sp>
      <p:pic>
        <p:nvPicPr>
          <p:cNvPr id="2867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2" t="17451" r="12274" b="41600"/>
          <a:stretch>
            <a:fillRect/>
          </a:stretch>
        </p:blipFill>
        <p:spPr bwMode="auto">
          <a:xfrm>
            <a:off x="5905144" y="643277"/>
            <a:ext cx="2808287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295777" y="1145087"/>
            <a:ext cx="50680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>
                <a:solidFill>
                  <a:srgbClr val="C00000"/>
                </a:solidFill>
              </a:rPr>
              <a:t>Маслова Илона, </a:t>
            </a:r>
          </a:p>
          <a:p>
            <a:pPr algn="ctr"/>
            <a:endParaRPr lang="ru-RU" altLang="ru-RU" sz="2400" dirty="0"/>
          </a:p>
          <a:p>
            <a:r>
              <a:rPr lang="ru-RU" altLang="ru-RU" dirty="0" smtClean="0"/>
              <a:t>НДС – новое в учете и декларировании</a:t>
            </a:r>
          </a:p>
          <a:p>
            <a:endParaRPr lang="ru-RU" altLang="ru-RU" dirty="0"/>
          </a:p>
          <a:p>
            <a:r>
              <a:rPr lang="ru-RU" altLang="ru-RU" dirty="0" smtClean="0"/>
              <a:t>Раздельный учет, заполнение раздела 7 декларации</a:t>
            </a:r>
          </a:p>
          <a:p>
            <a:endParaRPr lang="ru-RU" altLang="ru-RU" dirty="0"/>
          </a:p>
          <a:p>
            <a:r>
              <a:rPr lang="ru-RU" altLang="ru-RU" dirty="0" smtClean="0"/>
              <a:t>Новые возможности 1С:БП 3.0</a:t>
            </a:r>
          </a:p>
          <a:p>
            <a:endParaRPr lang="ru-RU" altLang="ru-RU" dirty="0"/>
          </a:p>
          <a:p>
            <a:r>
              <a:rPr lang="ru-RU" altLang="ru-RU" dirty="0" smtClean="0"/>
              <a:t>Закрытие «затратных счето</a:t>
            </a:r>
            <a:r>
              <a:rPr lang="ru-RU" altLang="ru-RU" dirty="0" smtClean="0"/>
              <a:t>в», расчет себестоимости.</a:t>
            </a:r>
          </a:p>
          <a:p>
            <a:endParaRPr lang="ru-RU" altLang="ru-RU" dirty="0"/>
          </a:p>
          <a:p>
            <a:r>
              <a:rPr lang="ru-RU" altLang="ru-RU" dirty="0" smtClean="0"/>
              <a:t>Информация по настройке программ для производственников и оказывающих услуги.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121" y="138111"/>
            <a:ext cx="2017951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76549" y="1166918"/>
            <a:ext cx="43370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Салихова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Разида</a:t>
            </a:r>
            <a:endParaRPr lang="ru-RU" alt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altLang="ru-RU" sz="2400" dirty="0">
              <a:solidFill>
                <a:srgbClr val="C0000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Счет 401 60. Отражение в учетной политике резервов предстоящих расходов.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ведущий специалист по бюджетному учету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4708511" y="1151891"/>
            <a:ext cx="393650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Барыкин Иван, </a:t>
            </a:r>
          </a:p>
          <a:p>
            <a:endParaRPr lang="ru-RU" altLang="ru-RU" b="1" dirty="0">
              <a:solidFill>
                <a:srgbClr val="00000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Инвентаризация ОС в 1С: БГУ</a:t>
            </a:r>
            <a:endParaRPr lang="ru-RU" altLang="ru-RU" dirty="0">
              <a:solidFill>
                <a:srgbClr val="000000"/>
              </a:solidFill>
            </a:endParaRP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специалист </a:t>
            </a:r>
            <a:r>
              <a:rPr lang="ru-RU" altLang="ru-RU" sz="2400" b="1" dirty="0">
                <a:solidFill>
                  <a:srgbClr val="C00000"/>
                </a:solidFill>
              </a:rPr>
              <a:t>по бюджетному учету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2017951" cy="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8512" y="182757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Государственный сектор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754" y="3933056"/>
            <a:ext cx="2277729" cy="2634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9258" t="3325" r="18358" b="47849"/>
          <a:stretch/>
        </p:blipFill>
        <p:spPr>
          <a:xfrm>
            <a:off x="1740739" y="3821456"/>
            <a:ext cx="2040900" cy="2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04116" y="1628800"/>
            <a:ext cx="785631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Макеева Оксана</a:t>
            </a:r>
          </a:p>
          <a:p>
            <a:pPr algn="ctr"/>
            <a:endParaRPr lang="ru-RU" altLang="ru-RU" sz="2400" dirty="0">
              <a:solidFill>
                <a:srgbClr val="C0000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Комплексная оценка благонадежности. (как не залететь)</a:t>
            </a:r>
          </a:p>
          <a:p>
            <a:pPr algn="ctr"/>
            <a:endParaRPr lang="ru-RU" altLang="ru-RU" dirty="0">
              <a:solidFill>
                <a:srgbClr val="002060"/>
              </a:solidFill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Электронный обмен документами через 1С.</a:t>
            </a:r>
          </a:p>
          <a:p>
            <a:pPr algn="ctr"/>
            <a:endParaRPr lang="ru-RU" altLang="ru-RU" dirty="0">
              <a:solidFill>
                <a:srgbClr val="002060"/>
              </a:solidFill>
            </a:endParaRPr>
          </a:p>
          <a:p>
            <a:pPr algn="ctr"/>
            <a:endParaRPr lang="ru-RU" alt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Менеджер центра сопровождения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2017951" cy="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8512" y="182757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Коммерческий сектор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04899"/>
            <a:ext cx="411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вашей </a:t>
            </a:r>
            <a:r>
              <a:rPr lang="ru-RU" dirty="0" err="1"/>
              <a:t>раздатке</a:t>
            </a:r>
            <a:r>
              <a:rPr lang="ru-RU" dirty="0"/>
              <a:t> находиться анкета участника семинара, которую мы просим Вас заполнить и сдать нашим представителям.</a:t>
            </a:r>
          </a:p>
          <a:p>
            <a:endParaRPr lang="ru-RU" dirty="0"/>
          </a:p>
          <a:p>
            <a:r>
              <a:rPr lang="ru-RU" dirty="0"/>
              <a:t>В этой анкете, вы можете написать Ваши вопросы к нам, к нашим специалистам, ваши задачи, которые хотите решить.</a:t>
            </a:r>
          </a:p>
          <a:p>
            <a:endParaRPr lang="ru-RU" dirty="0"/>
          </a:p>
          <a:p>
            <a:r>
              <a:rPr lang="ru-RU" dirty="0"/>
              <a:t>За сданную анкету Вас ждет </a:t>
            </a:r>
            <a:r>
              <a:rPr lang="ru-RU" dirty="0" smtClean="0"/>
              <a:t>новогодний сюрприз.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06" y="1504899"/>
            <a:ext cx="4232496" cy="4533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07505"/>
            <a:ext cx="2017951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" y="1042868"/>
            <a:ext cx="2017951" cy="96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1" y="2060847"/>
            <a:ext cx="3538478" cy="235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324432"/>
            <a:ext cx="638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Сертификат на рождественскую фотосессию с двумя очень пушистыми и милыми </a:t>
            </a:r>
            <a:r>
              <a:rPr lang="ru-RU" sz="2800" b="1" dirty="0" err="1" smtClean="0">
                <a:solidFill>
                  <a:srgbClr val="C00000"/>
                </a:solidFill>
              </a:rPr>
              <a:t>песами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18516"/>
            <a:ext cx="4186163" cy="2789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05781"/>
            <a:ext cx="3820867" cy="25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-26988"/>
            <a:ext cx="7200900" cy="86360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" y="1042868"/>
            <a:ext cx="2017951" cy="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2276872"/>
            <a:ext cx="63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Итак начнем…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429000"/>
            <a:ext cx="822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вам покажется, что мы не достаточно осветили какую либо тему, подходите пообщаемся.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2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23" y="-51581"/>
            <a:ext cx="2626345" cy="126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6892" r="11331" b="17855"/>
          <a:stretch/>
        </p:blipFill>
        <p:spPr bwMode="auto">
          <a:xfrm>
            <a:off x="6657057" y="1044527"/>
            <a:ext cx="2284160" cy="105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55" y="43272"/>
            <a:ext cx="2659165" cy="108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377" y="1036146"/>
            <a:ext cx="2261675" cy="676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957" y="2303408"/>
            <a:ext cx="2261675" cy="443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134" y="251441"/>
            <a:ext cx="2017951" cy="963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2" y="1712867"/>
            <a:ext cx="2389841" cy="1509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4" y="3390047"/>
            <a:ext cx="2744004" cy="148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84" y="5068651"/>
            <a:ext cx="2537509" cy="1585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44" y="1980310"/>
            <a:ext cx="2166011" cy="1509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33201"/>
          <a:stretch/>
        </p:blipFill>
        <p:spPr>
          <a:xfrm>
            <a:off x="2886139" y="3416117"/>
            <a:ext cx="4228945" cy="1465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2" y="4711571"/>
            <a:ext cx="1971211" cy="2146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91" y="3666624"/>
            <a:ext cx="1574135" cy="274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421804" cy="97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660" y="153223"/>
            <a:ext cx="2017951" cy="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310" y="1718251"/>
            <a:ext cx="4077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Руководитель Центра Сопровождения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Куренкова Светлана Олеговна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(8422) 38-43-48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16832"/>
            <a:ext cx="359927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5310" y="3651550"/>
            <a:ext cx="40779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Узнать информацию о ценах, запросить прайс-лист по тарифам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inform@soft-plus.ru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Или фиксируйте в анкетах, мы вам направим индивидуальное предложение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4316" y="583813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8"/>
          <a:stretch/>
        </p:blipFill>
        <p:spPr>
          <a:xfrm>
            <a:off x="104398" y="1485420"/>
            <a:ext cx="5020331" cy="2057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8269"/>
          <a:stretch/>
        </p:blipFill>
        <p:spPr>
          <a:xfrm>
            <a:off x="474311" y="4005064"/>
            <a:ext cx="4431611" cy="2414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260648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Тариф «Привилегия»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0022" y="1145357"/>
            <a:ext cx="37086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24/7 индивидуальным менеджером и закрепленным специалистом</a:t>
            </a:r>
          </a:p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Внеочередная обработка вопросов на линии консультаций</a:t>
            </a:r>
          </a:p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Консультации специалистов по вашему телефонному звонку</a:t>
            </a:r>
          </a:p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Максимально оперативное обновление типовых и нетиповых конфигураций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4316" y="583813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54 – ФЗ Онлайн кассы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новых закона: </a:t>
            </a:r>
          </a:p>
          <a:p>
            <a:r>
              <a:rPr lang="ru-RU" b="1" dirty="0" smtClean="0"/>
              <a:t>337 ФЗ – отсрочка по применению онлайн касс до 01.07.2019  </a:t>
            </a:r>
            <a:r>
              <a:rPr lang="ru-RU" dirty="0" smtClean="0"/>
              <a:t>организации и ИП на ЕНВД (кроме розничной торговли и общественного питания)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ИП на ЕНВД без наемных сотрудников, осуществляющие розничную </a:t>
            </a:r>
            <a:r>
              <a:rPr lang="ru-RU" dirty="0"/>
              <a:t>т</a:t>
            </a:r>
            <a:r>
              <a:rPr lang="ru-RU" dirty="0" smtClean="0"/>
              <a:t>орговлю и услуги по общественному питанию. Если принимает сотрудника, то в течении 30 дней обязан подключить онлайн-кассу!!!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ИП на ПСН </a:t>
            </a:r>
            <a:r>
              <a:rPr lang="ru-RU" dirty="0"/>
              <a:t>(кроме розничной торговли и общественного питания</a:t>
            </a:r>
            <a:r>
              <a:rPr lang="ru-RU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Организации и ИП оказывающие услуги и выдающие БСО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Вендинг</a:t>
            </a:r>
            <a:r>
              <a:rPr lang="ru-RU" dirty="0" smtClean="0"/>
              <a:t> (</a:t>
            </a:r>
            <a:r>
              <a:rPr lang="ru-RU" dirty="0" err="1" smtClean="0"/>
              <a:t>самозанятые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b="1" dirty="0" smtClean="0"/>
              <a:t>349-ФЗ – налоговый вычет 18000 для ИП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78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4316" y="583813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54 – ФЗ Онлайн кассы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работы в рамках 54-ФЗ </a:t>
            </a:r>
          </a:p>
          <a:p>
            <a:endParaRPr lang="ru-RU" b="1" dirty="0"/>
          </a:p>
          <a:p>
            <a:r>
              <a:rPr lang="ru-RU" b="1" dirty="0" smtClean="0"/>
              <a:t>За 2017 год подключено 1,5 млн ККТ (ФНС ожидало 1,15 млн)</a:t>
            </a:r>
          </a:p>
          <a:p>
            <a:endParaRPr lang="ru-RU" b="1" dirty="0" smtClean="0"/>
          </a:p>
          <a:p>
            <a:r>
              <a:rPr lang="ru-RU" dirty="0" smtClean="0"/>
              <a:t>Ошиблись в планировании на 20-30 процентов, что вызвало дефицит ФН в пиковый период.</a:t>
            </a:r>
          </a:p>
          <a:p>
            <a:endParaRPr lang="ru-RU" dirty="0"/>
          </a:p>
          <a:p>
            <a:r>
              <a:rPr lang="ru-RU" dirty="0" smtClean="0"/>
              <a:t>К 01.07.2018 году ожидается второй поток, поэтому необходимо заранее продумывать и оформлять </a:t>
            </a:r>
            <a:r>
              <a:rPr lang="ru-RU" dirty="0" err="1" smtClean="0"/>
              <a:t>предзаказы</a:t>
            </a:r>
            <a:r>
              <a:rPr lang="ru-RU" dirty="0" smtClean="0"/>
              <a:t> на ККТ.</a:t>
            </a:r>
          </a:p>
          <a:p>
            <a:endParaRPr lang="ru-RU" dirty="0"/>
          </a:p>
          <a:p>
            <a:r>
              <a:rPr lang="ru-RU" dirty="0" smtClean="0"/>
              <a:t> Уже сейчас прием заказов идет на апрель 2018 года, т.к. январские праздники на носу, далее новый год в Китае (3 недели февраля).</a:t>
            </a:r>
          </a:p>
          <a:p>
            <a:endParaRPr lang="ru-RU" dirty="0"/>
          </a:p>
          <a:p>
            <a:r>
              <a:rPr lang="ru-RU" dirty="0" smtClean="0"/>
              <a:t>Рынок ККТ: 39% </a:t>
            </a:r>
            <a:r>
              <a:rPr lang="ru-RU" dirty="0" err="1" smtClean="0"/>
              <a:t>Атол</a:t>
            </a:r>
            <a:r>
              <a:rPr lang="ru-RU" dirty="0" smtClean="0"/>
              <a:t>; 23 % - </a:t>
            </a:r>
            <a:r>
              <a:rPr lang="ru-RU" dirty="0" err="1" smtClean="0"/>
              <a:t>ШтрихМ</a:t>
            </a:r>
            <a:r>
              <a:rPr lang="ru-RU" dirty="0" smtClean="0"/>
              <a:t>; 6%- </a:t>
            </a:r>
            <a:r>
              <a:rPr lang="ru-RU" dirty="0" err="1" smtClean="0"/>
              <a:t>ВикиПринт</a:t>
            </a:r>
            <a:r>
              <a:rPr lang="ru-RU" dirty="0" smtClean="0"/>
              <a:t>; 6%-</a:t>
            </a:r>
            <a:r>
              <a:rPr lang="ru-RU" dirty="0" err="1" smtClean="0"/>
              <a:t>Эвотор</a:t>
            </a:r>
            <a:r>
              <a:rPr lang="ru-RU" dirty="0" smtClean="0"/>
              <a:t>, остальные по 1-2 % прочие 36 производителей ККТ.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4316" y="583813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54 – ФЗ Онлайн кассы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8263" t="24789" r="6688" b="12181"/>
          <a:stretch/>
        </p:blipFill>
        <p:spPr>
          <a:xfrm>
            <a:off x="803962" y="1382358"/>
            <a:ext cx="7776864" cy="3240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93" y="4712109"/>
            <a:ext cx="8256156" cy="162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Без проводов</a:t>
            </a:r>
          </a:p>
          <a:p>
            <a:r>
              <a:rPr lang="ru-RU" dirty="0"/>
              <a:t>Работайте как вам удобно: касса не зависит от розетки, вы можете поставить ее куда угодно. Торгуйте в любом месте — на рынке, в палатке, на фестивале. А если отключат электричество, торговля не встанет — </a:t>
            </a:r>
            <a:r>
              <a:rPr lang="ru-RU" dirty="0" err="1"/>
              <a:t>Эвотор</a:t>
            </a:r>
            <a:r>
              <a:rPr lang="ru-RU" dirty="0"/>
              <a:t> 7.3 работает от аккумуляторов до 14 часов. </a:t>
            </a:r>
          </a:p>
        </p:txBody>
      </p:sp>
    </p:spTree>
    <p:extLst>
      <p:ext uri="{BB962C8B-B14F-4D97-AF65-F5344CB8AC3E}">
        <p14:creationId xmlns:p14="http://schemas.microsoft.com/office/powerpoint/2010/main" val="28016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4316" y="583813"/>
            <a:ext cx="8424391" cy="230301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FF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2017951" cy="96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2775" y="419107"/>
            <a:ext cx="557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54 – ФЗ Онлайн кассы</a:t>
            </a:r>
            <a:endParaRPr lang="ru-RU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316" y="1484784"/>
            <a:ext cx="825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250" t="24788" r="32675" b="26188"/>
          <a:stretch/>
        </p:blipFill>
        <p:spPr>
          <a:xfrm>
            <a:off x="396081" y="1626688"/>
            <a:ext cx="3024336" cy="2520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081" y="4288873"/>
            <a:ext cx="3166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Цена: от 20 400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9838" t="14983" r="50000" b="19186"/>
          <a:stretch/>
        </p:blipFill>
        <p:spPr>
          <a:xfrm>
            <a:off x="5911829" y="1718623"/>
            <a:ext cx="2892702" cy="2665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5888" y="4384447"/>
            <a:ext cx="3092819" cy="41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Цена: от </a:t>
            </a:r>
            <a:r>
              <a:rPr lang="ru-RU" dirty="0" smtClean="0"/>
              <a:t>13 990 руб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8500" t="13858" r="42125" b="30390"/>
          <a:stretch/>
        </p:blipFill>
        <p:spPr>
          <a:xfrm>
            <a:off x="2815485" y="4021033"/>
            <a:ext cx="3096344" cy="24648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30276" y="6285861"/>
            <a:ext cx="2609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Цена: от </a:t>
            </a:r>
            <a:r>
              <a:rPr lang="ru-RU" dirty="0" smtClean="0"/>
              <a:t>20 490 руб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5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303_Шаблон">
  <a:themeElements>
    <a:clrScheme name="1_1303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_1303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1303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4_шаблон">
  <a:themeElements>
    <a:clrScheme name="914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914_шабло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4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9B9D9A17-5B11-4B3E-B534-304946DBBC03}" vid="{329C762F-8830-4F80-901B-BE2CCDB0B0D7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1303_Шаблон</Template>
  <TotalTime>4965</TotalTime>
  <Words>2560</Words>
  <Application>Microsoft Office PowerPoint</Application>
  <PresentationFormat>Экран (4:3)</PresentationFormat>
  <Paragraphs>303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1_1303_Шаблон</vt:lpstr>
      <vt:lpstr>914_шаблон</vt:lpstr>
      <vt:lpstr>Тема1</vt:lpstr>
      <vt:lpstr>1_Специальное оформление</vt:lpstr>
      <vt:lpstr> Всероссийский  Зимний Единый  Семинар 1С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семинар</dc:title>
  <dc:creator>Мария Эсмонтова</dc:creator>
  <cp:lastModifiedBy>Мария Эсмонтова</cp:lastModifiedBy>
  <cp:revision>230</cp:revision>
  <dcterms:created xsi:type="dcterms:W3CDTF">2013-02-20T13:48:48Z</dcterms:created>
  <dcterms:modified xsi:type="dcterms:W3CDTF">2017-12-19T21:46:48Z</dcterms:modified>
</cp:coreProperties>
</file>